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2" r:id="rId4"/>
    <p:sldId id="258" r:id="rId5"/>
    <p:sldId id="263" r:id="rId6"/>
    <p:sldId id="276" r:id="rId7"/>
    <p:sldId id="265" r:id="rId8"/>
    <p:sldId id="266" r:id="rId9"/>
    <p:sldId id="259" r:id="rId10"/>
    <p:sldId id="260" r:id="rId11"/>
    <p:sldId id="261" r:id="rId12"/>
    <p:sldId id="268" r:id="rId13"/>
    <p:sldId id="269" r:id="rId14"/>
    <p:sldId id="272" r:id="rId15"/>
    <p:sldId id="275" r:id="rId16"/>
    <p:sldId id="267" r:id="rId17"/>
    <p:sldId id="270" r:id="rId18"/>
    <p:sldId id="271" r:id="rId19"/>
    <p:sldId id="273" r:id="rId20"/>
    <p:sldId id="274" r:id="rId21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456" y="5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02229B2-8FA0-8E0E-6BB3-DB0313579F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7F1C598-15D8-D022-FAB9-4C652FE855E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EDE33FC-47DB-7D12-EA66-7AE559E1B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B667652-CDC1-5BA7-FEBF-CC417B38E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B4F267E-851F-78B4-AD2A-796A0B2DD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2954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C7A2FE-59E5-4CA1-E223-D243E6397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6CFDCAF-A653-C7B0-8A40-6920D551BF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71C8FB0-327D-1632-DC8F-E15FE63AA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EACE625-F600-74BF-8F35-706A6A63E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7070BA5-318A-6D2F-D3B5-5BC0E5855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44155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7F5B3C7-F040-B596-69EF-CBC3F2B9F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B909CC2-C1CB-DF2D-C624-3EC877AA3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36D1D7F-4D14-11D8-3BFB-D5717796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D3BF369-09D8-310E-6ED3-99DA28913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DF86AF8-7B1D-8C8B-D684-BA878BD1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554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7FE766-90D2-CAF9-EBB2-E684636407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FBC8920-E746-FC37-BD1F-C165913832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964C429F-1D27-3645-18FF-9E2D65D8D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5447047-AAFC-A7F2-251C-E94D563E2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F79DEF6-96EA-D95C-924D-95BC5AFBB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74912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B0898F-6CF3-E201-41DC-25D3FA4DD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86BBE63-A036-D54F-5174-A752DD0687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CAE56C0D-AD6A-1E81-6113-731A1C433F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0B2BEA6-9E6F-B11F-0692-A9770F6FF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26BD251-C488-A989-ECCD-04362672A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931065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1705A3C-42EE-42AC-2304-E4C1A0E3C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33C066-BC9E-F226-6281-8545109E25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8175743-C5F4-94FD-6C51-B404B94EA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E39604C-EA6D-2151-F0B5-96A7FC907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260FE2C-8092-97F7-C0A8-3847BB87E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2600DF5-D6A5-E1CC-4BA9-E965BA296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830540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DA5C03-862E-51E7-8994-9A4F8DE1D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6FAA51BF-8E78-F5CC-CF57-70B49551E5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4CB53BB4-AF53-1744-B30D-83A13BC741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E91FE8DF-6F78-8D59-B2E1-D57BC8785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2A67BFC-959A-45D0-B416-45609A74B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86F7689F-99C2-03A8-C25B-91B9D6A54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9BA80B9-8A7C-B9F4-B9FB-9AC0F05BD9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4D22A54-7943-B333-1CB4-EF43D3174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50884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37DC68-241F-7519-B3AE-6B949F27A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EF37EBD-0743-6DD3-3E1E-15CC77E416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D5FB5F8-F1A4-D777-D58C-8644F0554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9CBBFC3C-0CE2-898C-CED6-C0A9F6116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245738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58852197-B436-7ADE-A576-8E9C4B5F37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BB870A-FFAD-7EBC-16AE-9567F8CB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021FAC71-1085-8C2C-4FC3-F49EFC112C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4174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EC2EE07-1301-667B-8E28-28D131BFCD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6C6697D-C4C4-DD90-1EC2-C31013BD5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3EFFAF3-5639-9B6C-866C-3C320AC52C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150C6C97-2715-34C6-926F-0B61A54D21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14E1258-C391-B1D3-C5F6-24D3AFD80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6DB4943-EEED-FA97-5AF9-2256783B35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12836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734EAE-4629-B6ED-1B44-43B9DC9FE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356A1CD3-8A8C-9887-0A02-213EB9F6F1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EA49494-22DD-D592-929B-93A0FB6E94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AE92E34-6D56-007C-7F5D-DEF3B6BA8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CEB1793-30F7-04C1-48BB-E74B4A88A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48D00D-66A7-DF0A-05BD-81C2293A0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94114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10922B27-D5E7-7673-127C-122C7887BF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64979E1-334B-9343-192E-4D05203EDF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D0C9EC2-FD90-85F5-FB06-3AD4C9DE49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9933941-4382-4263-BA08-3902032BAC25}" type="datetimeFigureOut">
              <a:rPr lang="zh-TW" altLang="en-US" smtClean="0"/>
              <a:t>2025/10/21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7745FEE-40C7-6564-A147-FD25945192D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A100C98A-2F5F-98FE-99A4-A7718F2DA5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D920D1-12A4-4466-B2F8-A9C7C75C682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198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urworldindata.org/life-expectancy" TargetMode="External"/><Relationship Id="rId2" Type="http://schemas.openxmlformats.org/officeDocument/2006/relationships/hyperlink" Target="https://ourworldindata.org/its-not-just-about-child-mortality-life-expectancy-improved-at-all-ages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6%8F%90%E6%89%98%E8%AF%BA%E6%96%AF" TargetMode="External"/><Relationship Id="rId3" Type="http://schemas.openxmlformats.org/officeDocument/2006/relationships/hyperlink" Target="https://zh.wikipedia.org/wiki/%E5%9C%AD%E5%B0%94%E5%A5%87%E8%AF%BA" TargetMode="External"/><Relationship Id="rId7" Type="http://schemas.openxmlformats.org/officeDocument/2006/relationships/image" Target="../media/image4.jpg"/><Relationship Id="rId2" Type="http://schemas.openxmlformats.org/officeDocument/2006/relationships/hyperlink" Target="https://zh.wikipedia.org/wiki/%E5%8E%84%E4%BF%84%E6%96%AF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zh.wikipedia.org/wiki/%E6%9E%81%E5%85%89" TargetMode="External"/><Relationship Id="rId5" Type="http://schemas.openxmlformats.org/officeDocument/2006/relationships/hyperlink" Target="https://zh.wikipedia.org/wiki/%E5%B8%8C%E8%85%8A%E6%96%87" TargetMode="External"/><Relationship Id="rId4" Type="http://schemas.openxmlformats.org/officeDocument/2006/relationships/image" Target="../media/image3.jpg"/><Relationship Id="rId9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-sciencedirect-com.proxy.lib.cgu.edu.tw:8443/journal/journal-of-the-formosan-medical-association" TargetMode="External"/><Relationship Id="rId3" Type="http://schemas.openxmlformats.org/officeDocument/2006/relationships/hyperlink" Target="https://www-sciencedirect-com.proxy.lib.cgu.edu.tw:8443/topics/pharmacology-toxicology-and-pharmaceutical-science/injury" TargetMode="External"/><Relationship Id="rId7" Type="http://schemas.openxmlformats.org/officeDocument/2006/relationships/image" Target="../media/image15.png"/><Relationship Id="rId12" Type="http://schemas.openxmlformats.org/officeDocument/2006/relationships/image" Target="../media/image17.emf"/><Relationship Id="rId2" Type="http://schemas.openxmlformats.org/officeDocument/2006/relationships/hyperlink" Target="https://www-sciencedirect-com.proxy.lib.cgu.edu.tw:8443/topics/pharmacology-toxicology-and-pharmaceutical-science/spinal-cord-injury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-sciencedirect-com.proxy.lib.cgu.edu.tw:8443/topics/medicine-and-dentistry/catastrophic-illness" TargetMode="External"/><Relationship Id="rId11" Type="http://schemas.openxmlformats.org/officeDocument/2006/relationships/oleObject" Target="../embeddings/oleObject1.bin"/><Relationship Id="rId5" Type="http://schemas.openxmlformats.org/officeDocument/2006/relationships/hyperlink" Target="https://www-sciencedirect-com.proxy.lib.cgu.edu.tw:8443/topics/medicine-and-dentistry/quality-of-life" TargetMode="External"/><Relationship Id="rId10" Type="http://schemas.openxmlformats.org/officeDocument/2006/relationships/image" Target="../media/image16.png"/><Relationship Id="rId4" Type="http://schemas.openxmlformats.org/officeDocument/2006/relationships/hyperlink" Target="https://www-sciencedirect-com.proxy.lib.cgu.edu.tw:8443/topics/pharmacology-toxicology-and-pharmaceutical-science/ovary-cancer" TargetMode="External"/><Relationship Id="rId9" Type="http://schemas.openxmlformats.org/officeDocument/2006/relationships/hyperlink" Target="https://www-sciencedirect-com.proxy.lib.cgu.edu.tw:8443/journal/journal-of-the-formosan-medical-association/vol/123/suppl/S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6915F5B-B91F-816B-2F46-8632C1C2349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第三章</a:t>
            </a:r>
            <a:br>
              <a:rPr lang="en-US" altLang="zh-CN" dirty="0"/>
            </a:br>
            <a:r>
              <a:rPr lang="zh-TW" altLang="en-US" dirty="0"/>
              <a:t>整個夏日之後</a:t>
            </a:r>
            <a:r>
              <a:rPr lang="en-US" altLang="zh-TW" dirty="0"/>
              <a:t>-</a:t>
            </a:r>
            <a:r>
              <a:rPr lang="zh-TW" altLang="en-US" dirty="0"/>
              <a:t>老化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4C6BDB04-4249-3286-236B-16F91D078E2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2025.10.29 </a:t>
            </a:r>
            <a:r>
              <a:rPr lang="zh-TW" altLang="en-US" dirty="0"/>
              <a:t>林建和 </a:t>
            </a:r>
          </a:p>
        </p:txBody>
      </p:sp>
    </p:spTree>
    <p:extLst>
      <p:ext uri="{BB962C8B-B14F-4D97-AF65-F5344CB8AC3E}">
        <p14:creationId xmlns:p14="http://schemas.microsoft.com/office/powerpoint/2010/main" val="1896844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C255E8AC-CDF9-4207-E8D8-BA1285D51043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文件, 信 的圖片&#10;&#10;AI 產生的內容可能不正確。">
            <a:extLst>
              <a:ext uri="{FF2B5EF4-FFF2-40B4-BE49-F238E27FC236}">
                <a16:creationId xmlns:a16="http://schemas.microsoft.com/office/drawing/2014/main" id="{8EEAD715-FCB7-CB03-387C-CA3F8DCE5D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599" y="-3908"/>
            <a:ext cx="4847610" cy="6858000"/>
          </a:xfrm>
          <a:prstGeom prst="rect">
            <a:avLst/>
          </a:prstGeom>
        </p:spPr>
      </p:pic>
      <p:pic>
        <p:nvPicPr>
          <p:cNvPr id="6" name="圖片 5" descr="一張含有 文字, 筆跡, 文件, 信 的圖片&#10;&#10;AI 產生的內容可能不正確。">
            <a:extLst>
              <a:ext uri="{FF2B5EF4-FFF2-40B4-BE49-F238E27FC236}">
                <a16:creationId xmlns:a16="http://schemas.microsoft.com/office/drawing/2014/main" id="{4BCFE47A-D75D-FBCD-7718-A90B4ABA99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8" y="-3908"/>
            <a:ext cx="4850376" cy="6858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AE68346D-120F-58DB-5481-16E96848C220}"/>
              </a:ext>
            </a:extLst>
          </p:cNvPr>
          <p:cNvSpPr/>
          <p:nvPr/>
        </p:nvSpPr>
        <p:spPr>
          <a:xfrm>
            <a:off x="2122695" y="3981450"/>
            <a:ext cx="253793" cy="1909763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F7C59999-8504-707B-947E-9DEC3AC55A84}"/>
              </a:ext>
            </a:extLst>
          </p:cNvPr>
          <p:cNvSpPr/>
          <p:nvPr/>
        </p:nvSpPr>
        <p:spPr>
          <a:xfrm>
            <a:off x="813007" y="995363"/>
            <a:ext cx="253793" cy="1423988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676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C255E8AC-CDF9-4207-E8D8-BA1285D51043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圖片 4" descr="一張含有 文字, 文件, 紙張, 字型 的圖片&#10;&#10;AI 產生的內容可能不正確。">
            <a:extLst>
              <a:ext uri="{FF2B5EF4-FFF2-40B4-BE49-F238E27FC236}">
                <a16:creationId xmlns:a16="http://schemas.microsoft.com/office/drawing/2014/main" id="{C346A2D1-A214-BB68-F988-7FAD0D749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89" y="0"/>
            <a:ext cx="4850376" cy="6858000"/>
          </a:xfrm>
          <a:prstGeom prst="rect">
            <a:avLst/>
          </a:prstGeom>
        </p:spPr>
      </p:pic>
      <p:pic>
        <p:nvPicPr>
          <p:cNvPr id="8" name="圖片 7" descr="一張含有 文字, 文件, 信, 黑與白 的圖片&#10;&#10;AI 產生的內容可能不正確。">
            <a:extLst>
              <a:ext uri="{FF2B5EF4-FFF2-40B4-BE49-F238E27FC236}">
                <a16:creationId xmlns:a16="http://schemas.microsoft.com/office/drawing/2014/main" id="{8C2725C1-B946-72E9-AF5A-A9A5A7C4C3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366" y="-3908"/>
            <a:ext cx="4847610" cy="6858000"/>
          </a:xfrm>
          <a:prstGeom prst="rect">
            <a:avLst/>
          </a:prstGeom>
        </p:spPr>
      </p:pic>
      <p:sp>
        <p:nvSpPr>
          <p:cNvPr id="9" name="矩形: 圓角 8">
            <a:extLst>
              <a:ext uri="{FF2B5EF4-FFF2-40B4-BE49-F238E27FC236}">
                <a16:creationId xmlns:a16="http://schemas.microsoft.com/office/drawing/2014/main" id="{D74A7330-1E2B-0B50-CFB8-8BA9B2999C3A}"/>
              </a:ext>
            </a:extLst>
          </p:cNvPr>
          <p:cNvSpPr/>
          <p:nvPr/>
        </p:nvSpPr>
        <p:spPr>
          <a:xfrm>
            <a:off x="7632907" y="1266825"/>
            <a:ext cx="210931" cy="442914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0043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文件, 黑與白, 紙張 的圖片&#10;&#10;AI 產生的內容可能不正確。">
            <a:extLst>
              <a:ext uri="{FF2B5EF4-FFF2-40B4-BE49-F238E27FC236}">
                <a16:creationId xmlns:a16="http://schemas.microsoft.com/office/drawing/2014/main" id="{BDC8A222-14D1-C5F5-4D10-AD5B8D11F4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7" y="0"/>
            <a:ext cx="4850376" cy="6858000"/>
          </a:xfrm>
          <a:prstGeom prst="rect">
            <a:avLst/>
          </a:prstGeom>
        </p:spPr>
      </p:pic>
      <p:pic>
        <p:nvPicPr>
          <p:cNvPr id="5" name="圖片 4" descr="一張含有 文字, 文件, 信, 黑與白 的圖片&#10;&#10;AI 產生的內容可能不正確。">
            <a:extLst>
              <a:ext uri="{FF2B5EF4-FFF2-40B4-BE49-F238E27FC236}">
                <a16:creationId xmlns:a16="http://schemas.microsoft.com/office/drawing/2014/main" id="{48D2C033-3321-6CCA-CB98-F8E6859BC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4320" y="0"/>
            <a:ext cx="4847610" cy="685800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E53543E4-81C8-2680-F567-8AB22D60F518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13754767-CDAC-B652-0B08-E4DA64F28A77}"/>
              </a:ext>
            </a:extLst>
          </p:cNvPr>
          <p:cNvSpPr/>
          <p:nvPr/>
        </p:nvSpPr>
        <p:spPr>
          <a:xfrm>
            <a:off x="2022683" y="2638425"/>
            <a:ext cx="253793" cy="1243013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2D3A99A0-DFC2-A8D2-A3DC-08BA3FAE75CA}"/>
              </a:ext>
            </a:extLst>
          </p:cNvPr>
          <p:cNvSpPr/>
          <p:nvPr/>
        </p:nvSpPr>
        <p:spPr>
          <a:xfrm>
            <a:off x="1252539" y="4786312"/>
            <a:ext cx="3933824" cy="1404938"/>
          </a:xfrm>
          <a:prstGeom prst="roundRect">
            <a:avLst>
              <a:gd name="adj" fmla="val 223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那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</a:t>
            </a: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人類呢 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?</a:t>
            </a:r>
            <a:b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用 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2010 VS 2020 </a:t>
            </a: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來計算：</a:t>
            </a:r>
            <a:endParaRPr lang="en-US" altLang="zh-CN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最初死亡率（）</a:t>
            </a:r>
            <a:endParaRPr lang="en-US" altLang="zh-CN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死亡倍增時間（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8</a:t>
            </a: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年）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7D3D135F-9C07-3C07-3565-23AF1373CFF2}"/>
              </a:ext>
            </a:extLst>
          </p:cNvPr>
          <p:cNvSpPr/>
          <p:nvPr/>
        </p:nvSpPr>
        <p:spPr>
          <a:xfrm>
            <a:off x="1709739" y="1281111"/>
            <a:ext cx="3995737" cy="1085852"/>
          </a:xfrm>
          <a:prstGeom prst="roundRect">
            <a:avLst>
              <a:gd name="adj" fmla="val 223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小辮鴴 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 </a:t>
            </a: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銀鷗</a:t>
            </a:r>
            <a:endParaRPr lang="en-US" altLang="zh-CN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1. </a:t>
            </a: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最初死亡率（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20% VS 0.4%</a:t>
            </a: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CN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2. </a:t>
            </a: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死亡倍增時間（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6</a:t>
            </a: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 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 6 </a:t>
            </a:r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年）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342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FE2AD4B8-51FD-32E4-BC3C-6AC551821C62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文件, 筆跡, 信 的圖片&#10;&#10;AI 產生的內容可能不正確。">
            <a:extLst>
              <a:ext uri="{FF2B5EF4-FFF2-40B4-BE49-F238E27FC236}">
                <a16:creationId xmlns:a16="http://schemas.microsoft.com/office/drawing/2014/main" id="{FEE990F7-D9B6-0A41-BE40-CB49D9A68F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82" y="-3908"/>
            <a:ext cx="4850376" cy="6858000"/>
          </a:xfrm>
          <a:prstGeom prst="rect">
            <a:avLst/>
          </a:prstGeom>
        </p:spPr>
      </p:pic>
      <p:pic>
        <p:nvPicPr>
          <p:cNvPr id="6" name="圖片 5" descr="一張含有 文字, 文件, 黑與白, 紙張 的圖片&#10;&#10;AI 產生的內容可能不正確。">
            <a:extLst>
              <a:ext uri="{FF2B5EF4-FFF2-40B4-BE49-F238E27FC236}">
                <a16:creationId xmlns:a16="http://schemas.microsoft.com/office/drawing/2014/main" id="{72F5C3D2-DBB1-6D59-8EA1-FEBA6B3FF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73" y="-3908"/>
            <a:ext cx="4847610" cy="6858000"/>
          </a:xfrm>
          <a:prstGeom prst="rect">
            <a:avLst/>
          </a:prstGeom>
        </p:spPr>
      </p:pic>
      <p:sp>
        <p:nvSpPr>
          <p:cNvPr id="7" name="矩形: 圓角 6">
            <a:extLst>
              <a:ext uri="{FF2B5EF4-FFF2-40B4-BE49-F238E27FC236}">
                <a16:creationId xmlns:a16="http://schemas.microsoft.com/office/drawing/2014/main" id="{BC7A5F7E-3779-13CA-48F5-CB11489E3576}"/>
              </a:ext>
            </a:extLst>
          </p:cNvPr>
          <p:cNvSpPr/>
          <p:nvPr/>
        </p:nvSpPr>
        <p:spPr>
          <a:xfrm>
            <a:off x="3608595" y="2085975"/>
            <a:ext cx="253793" cy="2586038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565B5394-D794-8692-1710-D8985A1CDC9B}"/>
              </a:ext>
            </a:extLst>
          </p:cNvPr>
          <p:cNvSpPr/>
          <p:nvPr/>
        </p:nvSpPr>
        <p:spPr>
          <a:xfrm>
            <a:off x="1338264" y="4886324"/>
            <a:ext cx="5048248" cy="129540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/>
              <a:t>1928 </a:t>
            </a:r>
            <a:r>
              <a:rPr lang="zh-CN" altLang="en-US" dirty="0"/>
              <a:t>年</a:t>
            </a:r>
            <a:r>
              <a:rPr lang="en-US" altLang="zh-CN" dirty="0"/>
              <a:t>, </a:t>
            </a:r>
            <a:r>
              <a:rPr lang="zh-CN" altLang="en-US" dirty="0"/>
              <a:t>都伯琳預測 </a:t>
            </a:r>
            <a:r>
              <a:rPr lang="en-US" altLang="zh-CN" dirty="0"/>
              <a:t>: 64.75 </a:t>
            </a:r>
            <a:r>
              <a:rPr lang="zh-CN" altLang="en-US" dirty="0"/>
              <a:t>嵗</a:t>
            </a:r>
            <a:endParaRPr lang="en-US" altLang="zh-CN" dirty="0"/>
          </a:p>
          <a:p>
            <a:r>
              <a:rPr lang="zh-TW" altLang="en-US" dirty="0"/>
              <a:t>台灣 從</a:t>
            </a:r>
            <a:r>
              <a:rPr lang="en-US" altLang="zh-TW" dirty="0"/>
              <a:t>1925 : 38 </a:t>
            </a:r>
          </a:p>
          <a:p>
            <a:r>
              <a:rPr lang="en-US" altLang="zh-TW" dirty="0"/>
              <a:t>           </a:t>
            </a:r>
            <a:r>
              <a:rPr lang="zh-TW" altLang="en-US" dirty="0"/>
              <a:t>到 </a:t>
            </a:r>
            <a:r>
              <a:rPr lang="en-US" altLang="zh-TW" dirty="0"/>
              <a:t>2025: 81</a:t>
            </a:r>
          </a:p>
          <a:p>
            <a:r>
              <a:rPr lang="en-US" altLang="zh-TW" dirty="0"/>
              <a:t>100</a:t>
            </a:r>
            <a:r>
              <a:rPr lang="zh-TW" altLang="en-US" dirty="0"/>
              <a:t>年間，台灣人民的平均壽命增加了</a:t>
            </a:r>
            <a:r>
              <a:rPr lang="en-US" altLang="zh-TW" dirty="0"/>
              <a:t>1.1</a:t>
            </a:r>
            <a:r>
              <a:rPr lang="zh-TW" altLang="en-US" dirty="0"/>
              <a:t>倍</a:t>
            </a:r>
            <a:r>
              <a:rPr lang="zh-CN" altLang="en-US" dirty="0"/>
              <a:t>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34949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字方塊 4">
            <a:extLst>
              <a:ext uri="{FF2B5EF4-FFF2-40B4-BE49-F238E27FC236}">
                <a16:creationId xmlns:a16="http://schemas.microsoft.com/office/drawing/2014/main" id="{C2AF2DE1-9DBC-318C-CD76-C1C128F3A6A7}"/>
              </a:ext>
            </a:extLst>
          </p:cNvPr>
          <p:cNvSpPr txBox="1"/>
          <p:nvPr/>
        </p:nvSpPr>
        <p:spPr>
          <a:xfrm>
            <a:off x="5411941" y="29997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銀鷗在三維尺度上幾乎是小辮鴴的兩倍大。</a:t>
            </a: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13CE23A-4CA7-D777-A3A3-65A2F2364134}"/>
              </a:ext>
            </a:extLst>
          </p:cNvPr>
          <p:cNvGrpSpPr/>
          <p:nvPr/>
        </p:nvGrpSpPr>
        <p:grpSpPr>
          <a:xfrm>
            <a:off x="452137" y="1806555"/>
            <a:ext cx="2890281" cy="872475"/>
            <a:chOff x="394098" y="2933295"/>
            <a:chExt cx="2890281" cy="872475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FC1D17E-6BA6-85D5-CE18-323BE9CDE5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64697" y="3237045"/>
              <a:ext cx="2319682" cy="568725"/>
            </a:xfrm>
            <a:prstGeom prst="rect">
              <a:avLst/>
            </a:prstGeom>
          </p:spPr>
        </p:pic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B17217D1-64DA-2D6D-2FE5-F4A8D749C4BA}"/>
                </a:ext>
              </a:extLst>
            </p:cNvPr>
            <p:cNvSpPr txBox="1"/>
            <p:nvPr/>
          </p:nvSpPr>
          <p:spPr>
            <a:xfrm>
              <a:off x="394098" y="2933295"/>
              <a:ext cx="28158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TW"/>
              </a:defPPr>
              <a:lvl1pPr>
                <a:defRPr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defRPr>
              </a:lvl1pPr>
            </a:lstStyle>
            <a:p>
              <a:r>
                <a:rPr lang="en-US" altLang="zh-TW" dirty="0"/>
                <a:t>Gompertz  </a:t>
              </a:r>
              <a:r>
                <a:rPr lang="zh-TW" altLang="en-US" dirty="0"/>
                <a:t>模型的簡化式</a:t>
              </a:r>
            </a:p>
          </p:txBody>
        </p:sp>
      </p:grp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F8A92926-0E6B-56B4-3AEC-AED6D97627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608459"/>
              </p:ext>
            </p:extLst>
          </p:nvPr>
        </p:nvGraphicFramePr>
        <p:xfrm>
          <a:off x="529939" y="529031"/>
          <a:ext cx="4058840" cy="1249680"/>
        </p:xfrm>
        <a:graphic>
          <a:graphicData uri="http://schemas.openxmlformats.org/drawingml/2006/table">
            <a:tbl>
              <a:tblPr/>
              <a:tblGrid>
                <a:gridCol w="972740">
                  <a:extLst>
                    <a:ext uri="{9D8B030D-6E8A-4147-A177-3AD203B41FA5}">
                      <a16:colId xmlns:a16="http://schemas.microsoft.com/office/drawing/2014/main" val="2136833014"/>
                    </a:ext>
                  </a:extLst>
                </a:gridCol>
                <a:gridCol w="1000125">
                  <a:extLst>
                    <a:ext uri="{9D8B030D-6E8A-4147-A177-3AD203B41FA5}">
                      <a16:colId xmlns:a16="http://schemas.microsoft.com/office/drawing/2014/main" val="1783188573"/>
                    </a:ext>
                  </a:extLst>
                </a:gridCol>
                <a:gridCol w="1071563">
                  <a:extLst>
                    <a:ext uri="{9D8B030D-6E8A-4147-A177-3AD203B41FA5}">
                      <a16:colId xmlns:a16="http://schemas.microsoft.com/office/drawing/2014/main" val="663179270"/>
                    </a:ext>
                  </a:extLst>
                </a:gridCol>
                <a:gridCol w="1014412">
                  <a:extLst>
                    <a:ext uri="{9D8B030D-6E8A-4147-A177-3AD203B41FA5}">
                      <a16:colId xmlns:a16="http://schemas.microsoft.com/office/drawing/2014/main" val="27625929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物種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初始死亡率 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q₀)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死亡倍增時間 </a:t>
                      </a: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Td)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預估最大壽命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1581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小辮鴴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0.20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zh-TW" altLang="en-US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6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 </a:t>
                      </a:r>
                      <a:r>
                        <a:rPr lang="zh-TW" altLang="en-US" sz="16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726914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銀鷗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60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0.004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TW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 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6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48 </a:t>
                      </a:r>
                      <a:r>
                        <a:rPr lang="zh-TW" altLang="en-US" sz="1600" b="1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  <a:endParaRPr lang="zh-TW" altLang="en-US" sz="1600" dirty="0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84808961"/>
                  </a:ext>
                </a:extLst>
              </a:tr>
            </a:tbl>
          </a:graphicData>
        </a:graphic>
      </p:graphicFrame>
      <p:grpSp>
        <p:nvGrpSpPr>
          <p:cNvPr id="33" name="群組 32">
            <a:extLst>
              <a:ext uri="{FF2B5EF4-FFF2-40B4-BE49-F238E27FC236}">
                <a16:creationId xmlns:a16="http://schemas.microsoft.com/office/drawing/2014/main" id="{C0EEEFF6-C74B-CB30-F8E5-1382E8FE39AE}"/>
              </a:ext>
            </a:extLst>
          </p:cNvPr>
          <p:cNvGrpSpPr/>
          <p:nvPr/>
        </p:nvGrpSpPr>
        <p:grpSpPr>
          <a:xfrm>
            <a:off x="452869" y="2677893"/>
            <a:ext cx="3716087" cy="519053"/>
            <a:chOff x="789385" y="2898365"/>
            <a:chExt cx="3716087" cy="519053"/>
          </a:xfrm>
        </p:grpSpPr>
        <p:sp>
          <p:nvSpPr>
            <p:cNvPr id="12" name="文字方塊 11">
              <a:extLst>
                <a:ext uri="{FF2B5EF4-FFF2-40B4-BE49-F238E27FC236}">
                  <a16:creationId xmlns:a16="http://schemas.microsoft.com/office/drawing/2014/main" id="{D0C940DE-7D23-F469-A312-E66974759892}"/>
                </a:ext>
              </a:extLst>
            </p:cNvPr>
            <p:cNvSpPr txBox="1"/>
            <p:nvPr/>
          </p:nvSpPr>
          <p:spPr>
            <a:xfrm>
              <a:off x="789385" y="3017066"/>
              <a:ext cx="236934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(1) 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小辮鴴</a:t>
              </a:r>
            </a:p>
          </p:txBody>
        </p:sp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id="{7DF5A7C2-A7EE-5348-8E93-38131014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4568" y="2898365"/>
              <a:ext cx="2550904" cy="519053"/>
            </a:xfrm>
            <a:prstGeom prst="rect">
              <a:avLst/>
            </a:prstGeom>
          </p:spPr>
        </p:pic>
      </p:grpSp>
      <p:grpSp>
        <p:nvGrpSpPr>
          <p:cNvPr id="21" name="群組 20">
            <a:extLst>
              <a:ext uri="{FF2B5EF4-FFF2-40B4-BE49-F238E27FC236}">
                <a16:creationId xmlns:a16="http://schemas.microsoft.com/office/drawing/2014/main" id="{C2873F8F-8695-8981-6D2E-135C6EBE6D28}"/>
              </a:ext>
            </a:extLst>
          </p:cNvPr>
          <p:cNvGrpSpPr/>
          <p:nvPr/>
        </p:nvGrpSpPr>
        <p:grpSpPr>
          <a:xfrm>
            <a:off x="452137" y="3195042"/>
            <a:ext cx="3993951" cy="402256"/>
            <a:chOff x="3690446" y="3944055"/>
            <a:chExt cx="3993951" cy="402256"/>
          </a:xfrm>
        </p:grpSpPr>
        <p:sp>
          <p:nvSpPr>
            <p:cNvPr id="18" name="文字方塊 17">
              <a:extLst>
                <a:ext uri="{FF2B5EF4-FFF2-40B4-BE49-F238E27FC236}">
                  <a16:creationId xmlns:a16="http://schemas.microsoft.com/office/drawing/2014/main" id="{B0722830-47CA-A022-0891-DE23E0E06D65}"/>
                </a:ext>
              </a:extLst>
            </p:cNvPr>
            <p:cNvSpPr txBox="1"/>
            <p:nvPr/>
          </p:nvSpPr>
          <p:spPr>
            <a:xfrm>
              <a:off x="3690446" y="3945959"/>
              <a:ext cx="27717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(2) 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銀鷗</a:t>
              </a:r>
            </a:p>
          </p:txBody>
        </p:sp>
        <p:pic>
          <p:nvPicPr>
            <p:cNvPr id="20" name="圖片 19">
              <a:extLst>
                <a:ext uri="{FF2B5EF4-FFF2-40B4-BE49-F238E27FC236}">
                  <a16:creationId xmlns:a16="http://schemas.microsoft.com/office/drawing/2014/main" id="{8A73CAA0-B56F-5BD1-170C-A5191724E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12622" y="3944055"/>
              <a:ext cx="2771775" cy="402256"/>
            </a:xfrm>
            <a:prstGeom prst="rect">
              <a:avLst/>
            </a:prstGeom>
          </p:spPr>
        </p:pic>
      </p:grpSp>
      <p:grpSp>
        <p:nvGrpSpPr>
          <p:cNvPr id="36" name="群組 35">
            <a:extLst>
              <a:ext uri="{FF2B5EF4-FFF2-40B4-BE49-F238E27FC236}">
                <a16:creationId xmlns:a16="http://schemas.microsoft.com/office/drawing/2014/main" id="{EF092E37-655E-F9A3-2C76-637ACDC0190F}"/>
              </a:ext>
            </a:extLst>
          </p:cNvPr>
          <p:cNvGrpSpPr/>
          <p:nvPr/>
        </p:nvGrpSpPr>
        <p:grpSpPr>
          <a:xfrm>
            <a:off x="8344072" y="84540"/>
            <a:ext cx="3317989" cy="2912438"/>
            <a:chOff x="8488107" y="320531"/>
            <a:chExt cx="3317989" cy="2912438"/>
          </a:xfrm>
        </p:grpSpPr>
        <p:pic>
          <p:nvPicPr>
            <p:cNvPr id="3074" name="Picture 2" descr="銀鷗(Larus argentatus) - Picture Bird">
              <a:extLst>
                <a:ext uri="{FF2B5EF4-FFF2-40B4-BE49-F238E27FC236}">
                  <a16:creationId xmlns:a16="http://schemas.microsoft.com/office/drawing/2014/main" id="{84D467F5-38C6-F1BF-0B21-25E208553A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90216" y="660265"/>
              <a:ext cx="3215880" cy="25727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6" name="文字方塊 25">
              <a:extLst>
                <a:ext uri="{FF2B5EF4-FFF2-40B4-BE49-F238E27FC236}">
                  <a16:creationId xmlns:a16="http://schemas.microsoft.com/office/drawing/2014/main" id="{370853E0-9F2A-6168-45FD-C4448A016FE0}"/>
                </a:ext>
              </a:extLst>
            </p:cNvPr>
            <p:cNvSpPr txBox="1"/>
            <p:nvPr/>
          </p:nvSpPr>
          <p:spPr>
            <a:xfrm>
              <a:off x="8488107" y="320531"/>
              <a:ext cx="32158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銀鷗 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(Herring Gull)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5" name="群組 34">
            <a:extLst>
              <a:ext uri="{FF2B5EF4-FFF2-40B4-BE49-F238E27FC236}">
                <a16:creationId xmlns:a16="http://schemas.microsoft.com/office/drawing/2014/main" id="{7C899288-6F78-1579-715A-134CC3432824}"/>
              </a:ext>
            </a:extLst>
          </p:cNvPr>
          <p:cNvGrpSpPr/>
          <p:nvPr/>
        </p:nvGrpSpPr>
        <p:grpSpPr>
          <a:xfrm>
            <a:off x="5411941" y="157068"/>
            <a:ext cx="2908140" cy="2327561"/>
            <a:chOff x="5284929" y="908542"/>
            <a:chExt cx="2908140" cy="2327561"/>
          </a:xfrm>
        </p:grpSpPr>
        <p:pic>
          <p:nvPicPr>
            <p:cNvPr id="3" name="圖片 2" descr="一張含有 鳥類, 水鳥, 鴴, 戶外 的圖片&#10;&#10;AI 產生的內容可能不正確。">
              <a:extLst>
                <a:ext uri="{FF2B5EF4-FFF2-40B4-BE49-F238E27FC236}">
                  <a16:creationId xmlns:a16="http://schemas.microsoft.com/office/drawing/2014/main" id="{CCF6992D-5B19-F746-7719-86FD52980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15702" y="1554873"/>
              <a:ext cx="2195892" cy="1681230"/>
            </a:xfrm>
            <a:prstGeom prst="rect">
              <a:avLst/>
            </a:prstGeom>
          </p:spPr>
        </p:pic>
        <p:sp>
          <p:nvSpPr>
            <p:cNvPr id="28" name="文字方塊 27">
              <a:extLst>
                <a:ext uri="{FF2B5EF4-FFF2-40B4-BE49-F238E27FC236}">
                  <a16:creationId xmlns:a16="http://schemas.microsoft.com/office/drawing/2014/main" id="{C4E2FF4B-F8D4-FEC7-F779-63A5770D4EE6}"/>
                </a:ext>
              </a:extLst>
            </p:cNvPr>
            <p:cNvSpPr txBox="1"/>
            <p:nvPr/>
          </p:nvSpPr>
          <p:spPr>
            <a:xfrm>
              <a:off x="5284929" y="908542"/>
              <a:ext cx="290814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小辮鴴</a:t>
              </a:r>
              <a:r>
                <a:rPr lang="zh-CN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「ㄏㄥˊ」</a:t>
              </a:r>
              <a:r>
                <a:rPr lang="zh-TW" altLang="en-US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 </a:t>
              </a:r>
              <a:r>
                <a:rPr lang="en-US" altLang="zh-TW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(Lapwing)</a:t>
              </a:r>
            </a:p>
            <a:p>
              <a:r>
                <a:rPr lang="zh-TW" altLang="en-US" b="1" dirty="0">
                  <a:latin typeface="Times New Roman" panose="02020603050405020304" pitchFamily="18" charset="0"/>
                  <a:ea typeface="標楷體" panose="03000509000000000000" pitchFamily="65" charset="-120"/>
                  <a:cs typeface="Times New Roman" panose="02020603050405020304" pitchFamily="18" charset="0"/>
                </a:rPr>
                <a:t>鳳頭麥雞</a:t>
              </a:r>
              <a:endParaRPr lang="zh-TW" altLang="en-US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endParaRPr>
            </a:p>
          </p:txBody>
        </p:sp>
      </p:grpSp>
      <p:pic>
        <p:nvPicPr>
          <p:cNvPr id="30" name="圖片 29" descr="一張含有 鳥類, 水鳥, 喙, 易受騙的人 的圖片&#10;&#10;AI 產生的內容可能不正確。">
            <a:extLst>
              <a:ext uri="{FF2B5EF4-FFF2-40B4-BE49-F238E27FC236}">
                <a16:creationId xmlns:a16="http://schemas.microsoft.com/office/drawing/2014/main" id="{D9D754A9-F067-68C4-6E4A-69B48994AA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182" y="4526226"/>
            <a:ext cx="3235835" cy="2157223"/>
          </a:xfrm>
          <a:prstGeom prst="rect">
            <a:avLst/>
          </a:prstGeom>
        </p:spPr>
      </p:pic>
      <p:pic>
        <p:nvPicPr>
          <p:cNvPr id="32" name="圖片 31" descr="一張含有 鳥類, 水鳥, 喙, 戶外 的圖片&#10;&#10;AI 產生的內容可能不正確。">
            <a:extLst>
              <a:ext uri="{FF2B5EF4-FFF2-40B4-BE49-F238E27FC236}">
                <a16:creationId xmlns:a16="http://schemas.microsoft.com/office/drawing/2014/main" id="{5FBA1F35-68CF-AB52-2E75-AB48C448E6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50" y="3387394"/>
            <a:ext cx="3233211" cy="2155474"/>
          </a:xfrm>
          <a:prstGeom prst="rect">
            <a:avLst/>
          </a:prstGeom>
        </p:spPr>
      </p:pic>
      <p:graphicFrame>
        <p:nvGraphicFramePr>
          <p:cNvPr id="34" name="表格 33">
            <a:extLst>
              <a:ext uri="{FF2B5EF4-FFF2-40B4-BE49-F238E27FC236}">
                <a16:creationId xmlns:a16="http://schemas.microsoft.com/office/drawing/2014/main" id="{AD8F0DD6-F78D-B26A-829B-9FD21C2E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85180916"/>
              </p:ext>
            </p:extLst>
          </p:nvPr>
        </p:nvGraphicFramePr>
        <p:xfrm>
          <a:off x="452137" y="3767457"/>
          <a:ext cx="5129513" cy="1203960"/>
        </p:xfrm>
        <a:graphic>
          <a:graphicData uri="http://schemas.openxmlformats.org/drawingml/2006/table">
            <a:tbl>
              <a:tblPr/>
              <a:tblGrid>
                <a:gridCol w="571500">
                  <a:extLst>
                    <a:ext uri="{9D8B030D-6E8A-4147-A177-3AD203B41FA5}">
                      <a16:colId xmlns:a16="http://schemas.microsoft.com/office/drawing/2014/main" val="2772811926"/>
                    </a:ext>
                  </a:extLst>
                </a:gridCol>
                <a:gridCol w="905176">
                  <a:extLst>
                    <a:ext uri="{9D8B030D-6E8A-4147-A177-3AD203B41FA5}">
                      <a16:colId xmlns:a16="http://schemas.microsoft.com/office/drawing/2014/main" val="2662612174"/>
                    </a:ext>
                  </a:extLst>
                </a:gridCol>
                <a:gridCol w="1028700">
                  <a:extLst>
                    <a:ext uri="{9D8B030D-6E8A-4147-A177-3AD203B41FA5}">
                      <a16:colId xmlns:a16="http://schemas.microsoft.com/office/drawing/2014/main" val="343665787"/>
                    </a:ext>
                  </a:extLst>
                </a:gridCol>
                <a:gridCol w="1443037">
                  <a:extLst>
                    <a:ext uri="{9D8B030D-6E8A-4147-A177-3AD203B41FA5}">
                      <a16:colId xmlns:a16="http://schemas.microsoft.com/office/drawing/2014/main" val="612608546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340613176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年份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最初死亡率 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l-GR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α)</a:t>
                      </a:r>
                      <a:endParaRPr lang="el-GR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死亡倍增時間 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T2​)</a:t>
                      </a:r>
                      <a:endParaRPr 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最大壽命值</a:t>
                      </a:r>
                      <a:b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</a:b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altLang="zh-TW" sz="1600" b="1" dirty="0" err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μmax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​=1.0 </a:t>
                      </a:r>
                      <a:r>
                        <a:rPr lang="zh-TW" altLang="en-US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時</a:t>
                      </a:r>
                      <a:r>
                        <a:rPr lang="en-US" altLang="zh-TW" sz="1600" b="1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全球人類的平均壽命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798735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zh-TW" sz="16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2010</a:t>
                      </a:r>
                      <a:endParaRPr lang="zh-TW" altLang="en-US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0.00614</a:t>
                      </a: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zh-TW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58.8 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70.68</a:t>
                      </a:r>
                      <a:r>
                        <a:rPr lang="en-US" altLang="zh-TW" sz="1600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08121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zh-TW" sz="1600" b="1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2020</a:t>
                      </a:r>
                      <a:endParaRPr lang="zh-TW" altLang="en-US" sz="160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0.005419</a:t>
                      </a: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en-US" altLang="zh-TW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</a:t>
                      </a:r>
                      <a:r>
                        <a:rPr lang="zh-TW" alt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</a:t>
                      </a: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sz="1600" dirty="0">
                          <a:solidFill>
                            <a:srgbClr val="1B1C1D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60.3 </a:t>
                      </a:r>
                      <a:r>
                        <a:rPr lang="zh-TW" altLang="en-US" sz="1600" dirty="0"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rtl="0">
                        <a:buNone/>
                      </a:pPr>
                      <a:r>
                        <a:rPr lang="zh-TW" altLang="en-US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約 </a:t>
                      </a:r>
                      <a:r>
                        <a:rPr lang="en-US" altLang="zh-TW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72.50 </a:t>
                      </a:r>
                      <a:r>
                        <a:rPr lang="zh-TW" altLang="en-US" sz="1600" b="1" kern="1200" dirty="0">
                          <a:solidFill>
                            <a:schemeClr val="tx1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endParaRPr lang="zh-TW" altLang="en-US" sz="1600" dirty="0">
                        <a:solidFill>
                          <a:srgbClr val="1B1C1D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57150" marR="57150" marT="38100" marB="381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07708992"/>
                  </a:ext>
                </a:extLst>
              </a:tr>
            </a:tbl>
          </a:graphicData>
        </a:graphic>
      </p:graphicFrame>
      <p:sp>
        <p:nvSpPr>
          <p:cNvPr id="37" name="矩形: 圓角 36">
            <a:extLst>
              <a:ext uri="{FF2B5EF4-FFF2-40B4-BE49-F238E27FC236}">
                <a16:creationId xmlns:a16="http://schemas.microsoft.com/office/drawing/2014/main" id="{232F6E0C-A046-8767-D494-0FC4F036A0F8}"/>
              </a:ext>
            </a:extLst>
          </p:cNvPr>
          <p:cNvSpPr/>
          <p:nvPr/>
        </p:nvSpPr>
        <p:spPr>
          <a:xfrm>
            <a:off x="452137" y="5226869"/>
            <a:ext cx="4367212" cy="1203960"/>
          </a:xfrm>
          <a:prstGeom prst="roundRect">
            <a:avLst>
              <a:gd name="adj" fmla="val 1983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Gompertz </a:t>
            </a:r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的數學模型，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貌似對人類這個複雜的物種，</a:t>
            </a:r>
            <a:endParaRPr lang="en-US" altLang="zh-CN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不適用？</a:t>
            </a:r>
            <a:endParaRPr lang="zh-TW" altLang="en-US" dirty="0">
              <a:solidFill>
                <a:schemeClr val="bg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38" name="手繪多邊形: 圖案 37">
            <a:extLst>
              <a:ext uri="{FF2B5EF4-FFF2-40B4-BE49-F238E27FC236}">
                <a16:creationId xmlns:a16="http://schemas.microsoft.com/office/drawing/2014/main" id="{0B098A0F-D609-DE86-7BB8-119CBEA924ED}"/>
              </a:ext>
            </a:extLst>
          </p:cNvPr>
          <p:cNvSpPr/>
          <p:nvPr/>
        </p:nvSpPr>
        <p:spPr>
          <a:xfrm>
            <a:off x="4429125" y="1423988"/>
            <a:ext cx="923008" cy="1685925"/>
          </a:xfrm>
          <a:custGeom>
            <a:avLst/>
            <a:gdLst>
              <a:gd name="connsiteX0" fmla="*/ 0 w 923008"/>
              <a:gd name="connsiteY0" fmla="*/ 1685925 h 1685925"/>
              <a:gd name="connsiteX1" fmla="*/ 919163 w 923008"/>
              <a:gd name="connsiteY1" fmla="*/ 404812 h 1685925"/>
              <a:gd name="connsiteX2" fmla="*/ 266700 w 923008"/>
              <a:gd name="connsiteY2" fmla="*/ 0 h 1685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3008" h="1685925">
                <a:moveTo>
                  <a:pt x="0" y="1685925"/>
                </a:moveTo>
                <a:cubicBezTo>
                  <a:pt x="437356" y="1185862"/>
                  <a:pt x="874713" y="685799"/>
                  <a:pt x="919163" y="404812"/>
                </a:cubicBezTo>
                <a:cubicBezTo>
                  <a:pt x="963613" y="123824"/>
                  <a:pt x="615156" y="61912"/>
                  <a:pt x="266700" y="0"/>
                </a:cubicBezTo>
              </a:path>
            </a:pathLst>
          </a:custGeom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234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7CC3C5B1-0D33-9033-1D49-95318AE00621}"/>
              </a:ext>
            </a:extLst>
          </p:cNvPr>
          <p:cNvSpPr txBox="1"/>
          <p:nvPr/>
        </p:nvSpPr>
        <p:spPr>
          <a:xfrm>
            <a:off x="609599" y="1365320"/>
            <a:ext cx="11168063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Across the world, people are living longer.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In  1900, the average life expectancy of a newborn was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32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 years.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By 2021</a:t>
            </a:r>
            <a:r>
              <a:rPr lang="en-US" altLang="zh-TW" dirty="0">
                <a:solidFill>
                  <a:srgbClr val="1D3D63"/>
                </a:solidFill>
                <a:latin typeface="Lato" panose="020F0502020204030203" pitchFamily="34" charset="0"/>
              </a:rPr>
              <a:t>,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 this had more than doubled to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71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 years.</a:t>
            </a:r>
          </a:p>
          <a:p>
            <a:pPr algn="l">
              <a:buNone/>
            </a:pPr>
            <a:endParaRPr lang="en-US" altLang="zh-TW" b="0" i="0" dirty="0">
              <a:solidFill>
                <a:srgbClr val="1D3D63"/>
              </a:solidFill>
              <a:effectLst/>
              <a:latin typeface="Lato" panose="020F0502020204030203" pitchFamily="34" charset="0"/>
            </a:endParaRP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But where, when, how, and why has this dramatic change occurred?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To understand it, we can look at data on life expectancy worldwide.</a:t>
            </a:r>
          </a:p>
          <a:p>
            <a:pPr algn="l">
              <a:buNone/>
            </a:pPr>
            <a:endParaRPr lang="en-US" altLang="zh-TW" b="0" i="0" dirty="0">
              <a:solidFill>
                <a:srgbClr val="1D3D63"/>
              </a:solidFill>
              <a:effectLst/>
              <a:latin typeface="Lato" panose="020F0502020204030203" pitchFamily="34" charset="0"/>
            </a:endParaRP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The large reduction in child mortality has played an important role in increasing life expectancy.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But life expectancy has increased </a:t>
            </a:r>
            <a:r>
              <a:rPr lang="en-US" altLang="zh-TW" b="0" i="0" u="sng" dirty="0">
                <a:solidFill>
                  <a:srgbClr val="1D3D63"/>
                </a:solidFill>
                <a:effectLst/>
                <a:latin typeface="Lato" panose="020F0502020204030203" pitchFamily="34" charset="0"/>
                <a:hlinkClick r:id="rId2"/>
              </a:rPr>
              <a:t>at all ages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. Infants, children, adults, and the elderly are all less likely to die than in the past, and death is being delayed.</a:t>
            </a:r>
          </a:p>
          <a:p>
            <a:pPr algn="l">
              <a:buNone/>
            </a:pPr>
            <a:endParaRPr lang="en-US" altLang="zh-TW" b="0" i="0" dirty="0">
              <a:solidFill>
                <a:srgbClr val="1D3D63"/>
              </a:solidFill>
              <a:effectLst/>
              <a:latin typeface="Lato" panose="020F0502020204030203" pitchFamily="34" charset="0"/>
            </a:endParaRP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This remarkable shift results from 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advances in medicine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, 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public health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, and </a:t>
            </a:r>
            <a:r>
              <a:rPr lang="en-US" altLang="zh-TW" b="1" i="0" dirty="0">
                <a:effectLst/>
                <a:latin typeface="Lato" panose="020F0502020204030203" pitchFamily="34" charset="0"/>
              </a:rPr>
              <a:t>living standards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.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Along with it, many predictions of the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‘limit’ </a:t>
            </a: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of life expectancy </a:t>
            </a:r>
            <a:r>
              <a:rPr lang="en-US" altLang="zh-TW" b="0" i="0" dirty="0">
                <a:solidFill>
                  <a:srgbClr val="FF0000"/>
                </a:solidFill>
                <a:effectLst/>
                <a:latin typeface="Lato" panose="020F0502020204030203" pitchFamily="34" charset="0"/>
              </a:rPr>
              <a:t>have been broken.</a:t>
            </a:r>
          </a:p>
          <a:p>
            <a:pPr algn="l">
              <a:buNone/>
            </a:pPr>
            <a:endParaRPr lang="en-US" altLang="zh-TW" b="0" i="0" dirty="0">
              <a:solidFill>
                <a:srgbClr val="FF0000"/>
              </a:solidFill>
              <a:effectLst/>
              <a:latin typeface="Lato" panose="020F0502020204030203" pitchFamily="34" charset="0"/>
            </a:endParaRP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On this page, you will find global data and research on life expectancy and related measures of longevity: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the probability of death at a given age, the sex gap in life expectancy, lifespan inequality within countries, </a:t>
            </a:r>
          </a:p>
          <a:p>
            <a:pPr algn="l">
              <a:buNone/>
            </a:pPr>
            <a:r>
              <a:rPr lang="en-US" altLang="zh-TW" b="0" i="0" dirty="0">
                <a:solidFill>
                  <a:srgbClr val="1D3D63"/>
                </a:solidFill>
                <a:effectLst/>
                <a:latin typeface="Lato" panose="020F0502020204030203" pitchFamily="34" charset="0"/>
              </a:rPr>
              <a:t>and more.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8735997-DA02-9156-FD5E-DB55FF9A99D2}"/>
              </a:ext>
            </a:extLst>
          </p:cNvPr>
          <p:cNvSpPr txBox="1"/>
          <p:nvPr/>
        </p:nvSpPr>
        <p:spPr>
          <a:xfrm>
            <a:off x="557213" y="810129"/>
            <a:ext cx="60626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400" dirty="0">
                <a:hlinkClick r:id="rId3"/>
              </a:rPr>
              <a:t>https://ourworldindata.org/life-expectancy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18043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FE2AD4B8-51FD-32E4-BC3C-6AC551821C62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文件, 信, 紙張 的圖片&#10;&#10;AI 產生的內容可能不正確。">
            <a:extLst>
              <a:ext uri="{FF2B5EF4-FFF2-40B4-BE49-F238E27FC236}">
                <a16:creationId xmlns:a16="http://schemas.microsoft.com/office/drawing/2014/main" id="{2205B254-CFE9-2F51-3A95-294B81189E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565" y="0"/>
            <a:ext cx="4847610" cy="6858000"/>
          </a:xfrm>
          <a:prstGeom prst="rect">
            <a:avLst/>
          </a:prstGeom>
        </p:spPr>
      </p:pic>
      <p:pic>
        <p:nvPicPr>
          <p:cNvPr id="6" name="圖片 5" descr="一張含有 文字, 文件, 紙張, 黑與白 的圖片&#10;&#10;AI 產生的內容可能不正確。">
            <a:extLst>
              <a:ext uri="{FF2B5EF4-FFF2-40B4-BE49-F238E27FC236}">
                <a16:creationId xmlns:a16="http://schemas.microsoft.com/office/drawing/2014/main" id="{E20D7E75-FA06-60E0-E213-6CB57731BE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0" y="0"/>
            <a:ext cx="48503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6851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FE2AD4B8-51FD-32E4-BC3C-6AC551821C62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文字, 文件, 紙張, 字型 的圖片&#10;&#10;AI 產生的內容可能不正確。">
            <a:extLst>
              <a:ext uri="{FF2B5EF4-FFF2-40B4-BE49-F238E27FC236}">
                <a16:creationId xmlns:a16="http://schemas.microsoft.com/office/drawing/2014/main" id="{76FDCD2F-39D4-04CF-8EFC-6539168AC5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2" y="-3908"/>
            <a:ext cx="4850376" cy="6858000"/>
          </a:xfrm>
          <a:prstGeom prst="rect">
            <a:avLst/>
          </a:prstGeom>
        </p:spPr>
      </p:pic>
      <p:pic>
        <p:nvPicPr>
          <p:cNvPr id="6" name="圖片 5" descr="一張含有 文字, 文件, 黑與白, 信 的圖片&#10;&#10;AI 產生的內容可能不正確。">
            <a:extLst>
              <a:ext uri="{FF2B5EF4-FFF2-40B4-BE49-F238E27FC236}">
                <a16:creationId xmlns:a16="http://schemas.microsoft.com/office/drawing/2014/main" id="{EA32527E-6793-89FC-9622-D11B4BD0C2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013" y="0"/>
            <a:ext cx="484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612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線單箭頭接點 1">
            <a:extLst>
              <a:ext uri="{FF2B5EF4-FFF2-40B4-BE49-F238E27FC236}">
                <a16:creationId xmlns:a16="http://schemas.microsoft.com/office/drawing/2014/main" id="{FE2AD4B8-51FD-32E4-BC3C-6AC551821C62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圖片 3" descr="一張含有 黑與白, 寫生, 白色, 黑色 的圖片&#10;&#10;AI 產生的內容可能不正確。">
            <a:extLst>
              <a:ext uri="{FF2B5EF4-FFF2-40B4-BE49-F238E27FC236}">
                <a16:creationId xmlns:a16="http://schemas.microsoft.com/office/drawing/2014/main" id="{8CC766D6-22A2-2760-BC84-656272456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376" y="0"/>
            <a:ext cx="4850376" cy="6858000"/>
          </a:xfrm>
          <a:prstGeom prst="rect">
            <a:avLst/>
          </a:prstGeom>
        </p:spPr>
      </p:pic>
      <p:pic>
        <p:nvPicPr>
          <p:cNvPr id="6" name="圖片 5" descr="一張含有 文字, 文件, 紙張, 黑與白 的圖片&#10;&#10;AI 產生的內容可能不正確。">
            <a:extLst>
              <a:ext uri="{FF2B5EF4-FFF2-40B4-BE49-F238E27FC236}">
                <a16:creationId xmlns:a16="http://schemas.microsoft.com/office/drawing/2014/main" id="{E5B70400-081C-3265-FCB7-32DA77B51F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5479" y="-3908"/>
            <a:ext cx="48476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2075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72426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筆跡, 字型, 文件 的圖片&#10;&#10;AI 產生的內容可能不正確。">
            <a:extLst>
              <a:ext uri="{FF2B5EF4-FFF2-40B4-BE49-F238E27FC236}">
                <a16:creationId xmlns:a16="http://schemas.microsoft.com/office/drawing/2014/main" id="{0A44828C-6E8C-E8F1-1D26-016C017EBC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15" y="-3908"/>
            <a:ext cx="4847610" cy="6858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3B4C644-CCA8-478D-3269-FC7DB87FD3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7" y="-3908"/>
            <a:ext cx="4850376" cy="6858000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EE9F0903-4117-BE4D-9217-15D70261186D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3074F4F-A39F-D3C6-ACF9-DADB0C125986}"/>
              </a:ext>
            </a:extLst>
          </p:cNvPr>
          <p:cNvSpPr/>
          <p:nvPr/>
        </p:nvSpPr>
        <p:spPr>
          <a:xfrm>
            <a:off x="4043364" y="3833813"/>
            <a:ext cx="228599" cy="256222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419AC6C3-7F77-9071-7982-47CEC0141682}"/>
              </a:ext>
            </a:extLst>
          </p:cNvPr>
          <p:cNvSpPr/>
          <p:nvPr/>
        </p:nvSpPr>
        <p:spPr>
          <a:xfrm>
            <a:off x="3871914" y="1128713"/>
            <a:ext cx="228600" cy="66198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59D764FE-4E94-ADC3-CD26-665311C53CCB}"/>
              </a:ext>
            </a:extLst>
          </p:cNvPr>
          <p:cNvSpPr/>
          <p:nvPr/>
        </p:nvSpPr>
        <p:spPr>
          <a:xfrm>
            <a:off x="3405189" y="4048127"/>
            <a:ext cx="228599" cy="2347912"/>
          </a:xfrm>
          <a:prstGeom prst="round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74619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螢幕擷取畫面, 圖表, 行 的圖片&#10;&#10;AI 產生的內容可能不正確。">
            <a:extLst>
              <a:ext uri="{FF2B5EF4-FFF2-40B4-BE49-F238E27FC236}">
                <a16:creationId xmlns:a16="http://schemas.microsoft.com/office/drawing/2014/main" id="{6CD9E74A-597B-76D3-F869-21AD4F701F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136" y="0"/>
            <a:ext cx="103037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圓角 2">
            <a:extLst>
              <a:ext uri="{FF2B5EF4-FFF2-40B4-BE49-F238E27FC236}">
                <a16:creationId xmlns:a16="http://schemas.microsoft.com/office/drawing/2014/main" id="{578F12FA-637C-1B74-67FA-8FE3EC79590D}"/>
              </a:ext>
            </a:extLst>
          </p:cNvPr>
          <p:cNvSpPr/>
          <p:nvPr/>
        </p:nvSpPr>
        <p:spPr>
          <a:xfrm>
            <a:off x="4301760" y="5696498"/>
            <a:ext cx="3361104" cy="704387"/>
          </a:xfrm>
          <a:prstGeom prst="roundRect">
            <a:avLst>
              <a:gd name="adj" fmla="val 3798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永保青春 </a:t>
            </a:r>
            <a:r>
              <a:rPr lang="en-US" altLang="zh-CN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VS </a:t>
            </a:r>
            <a:r>
              <a:rPr lang="zh-CN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永生不死</a:t>
            </a:r>
            <a:r>
              <a:rPr lang="en-US" altLang="zh-CN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9D355C86-B6AF-4607-D6AD-B33CA4AE82F7}"/>
              </a:ext>
            </a:extLst>
          </p:cNvPr>
          <p:cNvSpPr txBox="1"/>
          <p:nvPr/>
        </p:nvSpPr>
        <p:spPr>
          <a:xfrm>
            <a:off x="156796" y="3546428"/>
            <a:ext cx="495914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希臘神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話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Eos 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厄俄斯"/>
              </a:rPr>
              <a:t>厄俄斯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/ 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羅馬神話 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Aurora </a:t>
            </a:r>
            <a:r>
              <a:rPr lang="zh-TW" altLang="en-US" sz="1600" b="0" i="1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奧蘿拉</a:t>
            </a:r>
            <a:r>
              <a:rPr lang="en-US" altLang="zh-TW" sz="1600" i="1" dirty="0">
                <a:solidFill>
                  <a:srgbClr val="202122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</a:p>
          <a:p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3" tooltip="圭爾奇諾"/>
              </a:rPr>
              <a:t>圭爾奇諾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於</a:t>
            </a: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1621-23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年作的天花板壁畫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7" name="圖片 6" descr="一張含有 油畫, 圖畫, 馬, 藝術 的圖片&#10;&#10;AI 產生的內容可能不正確。">
            <a:extLst>
              <a:ext uri="{FF2B5EF4-FFF2-40B4-BE49-F238E27FC236}">
                <a16:creationId xmlns:a16="http://schemas.microsoft.com/office/drawing/2014/main" id="{1BC2CACD-D6FF-72A4-9D79-9245D453C4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446" y="275910"/>
            <a:ext cx="4838491" cy="3270518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50338900-BEB6-9744-2E54-6837CB270CF1}"/>
              </a:ext>
            </a:extLst>
          </p:cNvPr>
          <p:cNvSpPr txBox="1"/>
          <p:nvPr/>
        </p:nvSpPr>
        <p:spPr>
          <a:xfrm>
            <a:off x="156796" y="4171417"/>
            <a:ext cx="4900979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Eos 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厄俄斯"/>
              </a:rPr>
              <a:t>厄俄斯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是一位美麗的女神，每天早晨飛向天空，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向大地宣布黎明的來臨。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不過大多數時間她都還是被稱為黎明女神，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因為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Eos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5" tooltip="希臘文"/>
              </a:rPr>
              <a:t>希臘文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就是黑夜轉為白天的那第一道光芒。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作為指物名詞時，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2" tooltip="厄俄斯"/>
              </a:rPr>
              <a:t>厄俄斯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的意思是</a:t>
            </a:r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6" tooltip="極光"/>
              </a:rPr>
              <a:t>極光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她有兩個兄弟姐妹，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一個弟弟（太陽）和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一個妹妹（月球）。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13" name="圖片 12" descr="一張含有 油畫, 神話, 藝術, 視覺藝術 的圖片&#10;&#10;AI 產生的內容可能不正確。">
            <a:extLst>
              <a:ext uri="{FF2B5EF4-FFF2-40B4-BE49-F238E27FC236}">
                <a16:creationId xmlns:a16="http://schemas.microsoft.com/office/drawing/2014/main" id="{B0092D55-3C32-A75E-765E-9ED77036CF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7796" y="290426"/>
            <a:ext cx="3396758" cy="4365195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748462D7-005E-C050-C8F2-D7D0ECE36C37}"/>
              </a:ext>
            </a:extLst>
          </p:cNvPr>
          <p:cNvSpPr txBox="1"/>
          <p:nvPr/>
        </p:nvSpPr>
        <p:spPr>
          <a:xfrm>
            <a:off x="8517797" y="4663572"/>
            <a:ext cx="33967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奧蘿拉</a:t>
            </a:r>
            <a:r>
              <a:rPr lang="zh-CN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Aurora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與 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 tooltip="提托諾斯"/>
              </a:rPr>
              <a:t>提托諾斯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Tithonus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b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1704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 </a:t>
            </a: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Francesco </a:t>
            </a:r>
            <a:r>
              <a:rPr lang="en-US" altLang="zh-TW" sz="1600" b="0" i="0" dirty="0" err="1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Solimena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968CFDFA-E726-9769-B9E2-03755A2DEAB9}"/>
              </a:ext>
            </a:extLst>
          </p:cNvPr>
          <p:cNvSpPr txBox="1"/>
          <p:nvPr/>
        </p:nvSpPr>
        <p:spPr>
          <a:xfrm>
            <a:off x="5246298" y="3310069"/>
            <a:ext cx="315084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600" b="0" i="0" u="none" strike="noStrike" dirty="0">
                <a:solidFill>
                  <a:srgbClr val="3366CC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  <a:hlinkClick r:id="rId8" tooltip="提托諾斯"/>
              </a:rPr>
              <a:t>提托諾斯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Tithonus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zh-TW" altLang="zh-TW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受到奧蘿拉</a:t>
            </a:r>
            <a:r>
              <a:rPr lang="zh-CN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Aurora</a:t>
            </a:r>
            <a:r>
              <a:rPr lang="zh-CN" altLang="en-US" sz="16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的寵愛，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遂成為其情人與重要伴侶，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被許以永遠不死，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但卻一直衰老，</a:t>
            </a:r>
            <a:endParaRPr lang="en-US" altLang="zh-TW" sz="1600" b="0" i="0" dirty="0">
              <a:solidFill>
                <a:srgbClr val="202122"/>
              </a:solidFill>
              <a:effectLst/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b="0" i="0" dirty="0">
                <a:solidFill>
                  <a:srgbClr val="202122"/>
                </a:solidFill>
                <a:effectLst/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最後變成蟬。</a:t>
            </a:r>
            <a:endParaRPr lang="zh-TW" altLang="en-US" sz="16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21" name="圖片 20" descr="一張含有 博物館, 藝術, 花瓶, 甕 的圖片&#10;&#10;AI 產生的內容可能不正確。">
            <a:extLst>
              <a:ext uri="{FF2B5EF4-FFF2-40B4-BE49-F238E27FC236}">
                <a16:creationId xmlns:a16="http://schemas.microsoft.com/office/drawing/2014/main" id="{1DD8EF40-395E-8C38-614D-24B680893FB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6587" y="290426"/>
            <a:ext cx="3150848" cy="301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413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圖片 6" descr="一張含有 文字, 圖表, 筆跡, 字型 的圖片&#10;&#10;AI 產生的內容可能不正確。">
            <a:extLst>
              <a:ext uri="{FF2B5EF4-FFF2-40B4-BE49-F238E27FC236}">
                <a16:creationId xmlns:a16="http://schemas.microsoft.com/office/drawing/2014/main" id="{1102093D-1C76-2A26-F1B5-1CB391E5A3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615" y="0"/>
            <a:ext cx="4847610" cy="6858000"/>
          </a:xfrm>
          <a:prstGeom prst="rect">
            <a:avLst/>
          </a:prstGeom>
        </p:spPr>
      </p:pic>
      <p:pic>
        <p:nvPicPr>
          <p:cNvPr id="4" name="圖片 3">
            <a:extLst>
              <a:ext uri="{FF2B5EF4-FFF2-40B4-BE49-F238E27FC236}">
                <a16:creationId xmlns:a16="http://schemas.microsoft.com/office/drawing/2014/main" id="{3072AEF3-172F-3BBF-0D19-04D99B97FE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57" y="0"/>
            <a:ext cx="4850376" cy="685800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74F26B1A-E0A2-64A9-29F3-744BCF364236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7F97888C-D874-8291-EE58-F748113AD88C}"/>
              </a:ext>
            </a:extLst>
          </p:cNvPr>
          <p:cNvSpPr/>
          <p:nvPr/>
        </p:nvSpPr>
        <p:spPr>
          <a:xfrm>
            <a:off x="6510339" y="1009651"/>
            <a:ext cx="3114674" cy="3395662"/>
          </a:xfrm>
          <a:prstGeom prst="roundRect">
            <a:avLst>
              <a:gd name="adj" fmla="val 4740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D4A45C29-18DD-9192-F474-D0E5D3DAF4FC}"/>
              </a:ext>
            </a:extLst>
          </p:cNvPr>
          <p:cNvSpPr/>
          <p:nvPr/>
        </p:nvSpPr>
        <p:spPr>
          <a:xfrm>
            <a:off x="3413332" y="1290639"/>
            <a:ext cx="253793" cy="2957511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07489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D56ACFE2-7905-0FE8-07AC-2BF0450210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22" y="142875"/>
            <a:ext cx="3101454" cy="3504339"/>
          </a:xfrm>
          <a:prstGeom prst="rect">
            <a:avLst/>
          </a:prstGeom>
        </p:spPr>
      </p:pic>
      <p:pic>
        <p:nvPicPr>
          <p:cNvPr id="6" name="圖片 5" descr="一張含有 圖表, 繪圖, 行, 文字 的圖片&#10;&#10;AI 產生的內容可能不正確。">
            <a:extLst>
              <a:ext uri="{FF2B5EF4-FFF2-40B4-BE49-F238E27FC236}">
                <a16:creationId xmlns:a16="http://schemas.microsoft.com/office/drawing/2014/main" id="{4B194947-92B8-8176-60FE-354C8EC697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5353" y="2853095"/>
            <a:ext cx="6335828" cy="39411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CD14156F-8067-CEA1-836D-7E7DD93F4A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2963467"/>
              </p:ext>
            </p:extLst>
          </p:nvPr>
        </p:nvGraphicFramePr>
        <p:xfrm>
          <a:off x="5219698" y="165664"/>
          <a:ext cx="6487137" cy="2374291"/>
        </p:xfrm>
        <a:graphic>
          <a:graphicData uri="http://schemas.openxmlformats.org/drawingml/2006/table">
            <a:tbl>
              <a:tblPr/>
              <a:tblGrid>
                <a:gridCol w="293940">
                  <a:extLst>
                    <a:ext uri="{9D8B030D-6E8A-4147-A177-3AD203B41FA5}">
                      <a16:colId xmlns:a16="http://schemas.microsoft.com/office/drawing/2014/main" val="1387458468"/>
                    </a:ext>
                  </a:extLst>
                </a:gridCol>
                <a:gridCol w="325690">
                  <a:extLst>
                    <a:ext uri="{9D8B030D-6E8A-4147-A177-3AD203B41FA5}">
                      <a16:colId xmlns:a16="http://schemas.microsoft.com/office/drawing/2014/main" val="3981038884"/>
                    </a:ext>
                  </a:extLst>
                </a:gridCol>
                <a:gridCol w="625475">
                  <a:extLst>
                    <a:ext uri="{9D8B030D-6E8A-4147-A177-3AD203B41FA5}">
                      <a16:colId xmlns:a16="http://schemas.microsoft.com/office/drawing/2014/main" val="293752711"/>
                    </a:ext>
                  </a:extLst>
                </a:gridCol>
                <a:gridCol w="809343">
                  <a:extLst>
                    <a:ext uri="{9D8B030D-6E8A-4147-A177-3AD203B41FA5}">
                      <a16:colId xmlns:a16="http://schemas.microsoft.com/office/drawing/2014/main" val="2228457055"/>
                    </a:ext>
                  </a:extLst>
                </a:gridCol>
                <a:gridCol w="651409">
                  <a:extLst>
                    <a:ext uri="{9D8B030D-6E8A-4147-A177-3AD203B41FA5}">
                      <a16:colId xmlns:a16="http://schemas.microsoft.com/office/drawing/2014/main" val="4123640103"/>
                    </a:ext>
                  </a:extLst>
                </a:gridCol>
                <a:gridCol w="262190">
                  <a:extLst>
                    <a:ext uri="{9D8B030D-6E8A-4147-A177-3AD203B41FA5}">
                      <a16:colId xmlns:a16="http://schemas.microsoft.com/office/drawing/2014/main" val="4137563109"/>
                    </a:ext>
                  </a:extLst>
                </a:gridCol>
                <a:gridCol w="262190">
                  <a:extLst>
                    <a:ext uri="{9D8B030D-6E8A-4147-A177-3AD203B41FA5}">
                      <a16:colId xmlns:a16="http://schemas.microsoft.com/office/drawing/2014/main" val="790957116"/>
                    </a:ext>
                  </a:extLst>
                </a:gridCol>
                <a:gridCol w="262190">
                  <a:extLst>
                    <a:ext uri="{9D8B030D-6E8A-4147-A177-3AD203B41FA5}">
                      <a16:colId xmlns:a16="http://schemas.microsoft.com/office/drawing/2014/main" val="1412816168"/>
                    </a:ext>
                  </a:extLst>
                </a:gridCol>
                <a:gridCol w="262190">
                  <a:extLst>
                    <a:ext uri="{9D8B030D-6E8A-4147-A177-3AD203B41FA5}">
                      <a16:colId xmlns:a16="http://schemas.microsoft.com/office/drawing/2014/main" val="3268029047"/>
                    </a:ext>
                  </a:extLst>
                </a:gridCol>
                <a:gridCol w="262190">
                  <a:extLst>
                    <a:ext uri="{9D8B030D-6E8A-4147-A177-3AD203B41FA5}">
                      <a16:colId xmlns:a16="http://schemas.microsoft.com/office/drawing/2014/main" val="1040828951"/>
                    </a:ext>
                  </a:extLst>
                </a:gridCol>
                <a:gridCol w="262190">
                  <a:extLst>
                    <a:ext uri="{9D8B030D-6E8A-4147-A177-3AD203B41FA5}">
                      <a16:colId xmlns:a16="http://schemas.microsoft.com/office/drawing/2014/main" val="710243057"/>
                    </a:ext>
                  </a:extLst>
                </a:gridCol>
                <a:gridCol w="325690">
                  <a:extLst>
                    <a:ext uri="{9D8B030D-6E8A-4147-A177-3AD203B41FA5}">
                      <a16:colId xmlns:a16="http://schemas.microsoft.com/office/drawing/2014/main" val="3211967909"/>
                    </a:ext>
                  </a:extLst>
                </a:gridCol>
                <a:gridCol w="262190">
                  <a:extLst>
                    <a:ext uri="{9D8B030D-6E8A-4147-A177-3AD203B41FA5}">
                      <a16:colId xmlns:a16="http://schemas.microsoft.com/office/drawing/2014/main" val="1352728816"/>
                    </a:ext>
                  </a:extLst>
                </a:gridCol>
                <a:gridCol w="325690">
                  <a:extLst>
                    <a:ext uri="{9D8B030D-6E8A-4147-A177-3AD203B41FA5}">
                      <a16:colId xmlns:a16="http://schemas.microsoft.com/office/drawing/2014/main" val="2008410243"/>
                    </a:ext>
                  </a:extLst>
                </a:gridCol>
                <a:gridCol w="325690">
                  <a:extLst>
                    <a:ext uri="{9D8B030D-6E8A-4147-A177-3AD203B41FA5}">
                      <a16:colId xmlns:a16="http://schemas.microsoft.com/office/drawing/2014/main" val="1153127436"/>
                    </a:ext>
                  </a:extLst>
                </a:gridCol>
                <a:gridCol w="484440">
                  <a:extLst>
                    <a:ext uri="{9D8B030D-6E8A-4147-A177-3AD203B41FA5}">
                      <a16:colId xmlns:a16="http://schemas.microsoft.com/office/drawing/2014/main" val="399620869"/>
                    </a:ext>
                  </a:extLst>
                </a:gridCol>
                <a:gridCol w="484440">
                  <a:extLst>
                    <a:ext uri="{9D8B030D-6E8A-4147-A177-3AD203B41FA5}">
                      <a16:colId xmlns:a16="http://schemas.microsoft.com/office/drawing/2014/main" val="3182134364"/>
                    </a:ext>
                  </a:extLst>
                </a:gridCol>
              </a:tblGrid>
              <a:tr h="124805">
                <a:tc gridSpan="17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死亡率</a:t>
                      </a:r>
                      <a:r>
                        <a:rPr lang="en-US" altLang="zh-TW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—</a:t>
                      </a:r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各年齡別</a:t>
                      </a:r>
                      <a:r>
                        <a:rPr lang="en-US" altLang="zh-TW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-</a:t>
                      </a:r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年 依 期間</a:t>
                      </a:r>
                      <a:r>
                        <a:rPr lang="en-US" altLang="zh-TW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項目 與 性別 （最近更新日：</a:t>
                      </a:r>
                      <a:r>
                        <a:rPr lang="en-US" altLang="zh-TW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2025-08-29</a:t>
                      </a:r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， 單位：人</a:t>
                      </a:r>
                      <a:r>
                        <a:rPr lang="en-US" altLang="zh-TW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十萬人）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5254417"/>
                  </a:ext>
                </a:extLst>
              </a:tr>
              <a:tr h="183361">
                <a:tc row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</a:t>
                      </a: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(0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)—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總數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嬰兒</a:t>
                      </a: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(0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)—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新生兒</a:t>
                      </a: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(0-4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週</a:t>
                      </a: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1-4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5-14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15-24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25-44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45-64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en-US" altLang="zh-TW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</a:t>
                      </a: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歲以上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838052"/>
                  </a:ext>
                </a:extLst>
              </a:tr>
              <a:tr h="124805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男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>
                        <a:buNone/>
                      </a:pPr>
                      <a:r>
                        <a:rPr lang="zh-TW" altLang="en-US" sz="1000" b="1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女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E6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7789634"/>
                  </a:ext>
                </a:extLst>
              </a:tr>
              <a:tr h="128771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2013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416.4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348.3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197.3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218.4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283.4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4,504.00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2,877.60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821916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2014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315.7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286.8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224.7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32.1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143.4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61.3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679.6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289.4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4,524.00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2,953.40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99059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2015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367.3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268.0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235.3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15.4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143.9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62.5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687.1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293.1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4,269.20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2,827.10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3150083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2016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464.3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363.9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294.4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230.5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16.5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146.7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278.7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4,326.00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2,752.10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1758303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2017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499.1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357.3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338.9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227.4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44.7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138.6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675.6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298.4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4,033.00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2,719.60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779664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2018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498.8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359.5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303.3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677.7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275.3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3,908.70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2,586.20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449326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2019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546.9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451.2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401.6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340.2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52.4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130.2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701.5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286.5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3,788.30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2,530.80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0357147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2020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389.4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396.2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259.6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291.1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8.1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59.2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118.5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55.2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643.6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281.4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3,572.60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2,371.10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268758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2021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547.1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360.3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390.8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243.0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17.9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9.3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126.4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65.5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675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283.1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3,812.50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2,543.50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7009224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2022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454.2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428.6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299.8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272.8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25.6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6.9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45.2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125.7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63.8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730.7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298.3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4,277.10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2,788.20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838382"/>
                  </a:ext>
                </a:extLst>
              </a:tr>
              <a:tr h="124805">
                <a:tc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2023</a:t>
                      </a: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690.4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472.6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517.8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292.6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28.8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19.2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46.7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35.1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132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64.7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729.8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290.3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3,891.00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>
                        <a:buNone/>
                      </a:pPr>
                      <a:r>
                        <a:rPr lang="en-US" altLang="zh-TW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2,550.10</a:t>
                      </a:r>
                    </a:p>
                  </a:txBody>
                  <a:tcPr marL="4095" marR="4095" marT="409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0665276"/>
                  </a:ext>
                </a:extLst>
              </a:tr>
              <a:tr h="124805">
                <a:tc gridSpan="17">
                  <a:txBody>
                    <a:bodyPr/>
                    <a:lstStyle/>
                    <a:p>
                      <a:pPr algn="l" fontAlgn="ctr">
                        <a:buNone/>
                      </a:pPr>
                      <a:r>
                        <a:rPr lang="zh-TW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資料來源： 新北市</a:t>
                      </a:r>
                      <a:r>
                        <a:rPr lang="zh-CN" altLang="en-US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政府</a:t>
                      </a:r>
                      <a:endParaRPr lang="zh-TW" altLang="en-US" sz="1000" b="1" i="0" u="none" strike="noStrike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marL="4095" marR="4095" marT="409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7279776"/>
                  </a:ext>
                </a:extLst>
              </a:tr>
            </a:tbl>
          </a:graphicData>
        </a:graphic>
      </p:graphicFrame>
      <p:sp>
        <p:nvSpPr>
          <p:cNvPr id="10" name="文字方塊 9">
            <a:extLst>
              <a:ext uri="{FF2B5EF4-FFF2-40B4-BE49-F238E27FC236}">
                <a16:creationId xmlns:a16="http://schemas.microsoft.com/office/drawing/2014/main" id="{5BD269E9-5175-F43E-6801-70C0EBAF433F}"/>
              </a:ext>
            </a:extLst>
          </p:cNvPr>
          <p:cNvSpPr txBox="1"/>
          <p:nvPr/>
        </p:nvSpPr>
        <p:spPr>
          <a:xfrm>
            <a:off x="5144043" y="2500998"/>
            <a:ext cx="648713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https://oas.bas.ntpc.gov.tw/BAS/pxweb/Dialog/Saveshow.asp</a:t>
            </a:r>
          </a:p>
        </p:txBody>
      </p:sp>
      <p:pic>
        <p:nvPicPr>
          <p:cNvPr id="12" name="圖片 11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BC37DA4F-B0EE-0FEC-3291-89BCC1B6EB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7" y="3742542"/>
            <a:ext cx="4029075" cy="3009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387327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 descr="一張含有 文字, 螢幕擷取畫面, 繪圖, 行 的圖片&#10;&#10;AI 產生的內容可能不正確。">
            <a:extLst>
              <a:ext uri="{FF2B5EF4-FFF2-40B4-BE49-F238E27FC236}">
                <a16:creationId xmlns:a16="http://schemas.microsoft.com/office/drawing/2014/main" id="{9B023BE5-BC6B-C032-81DC-443108CDE4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5" y="389854"/>
            <a:ext cx="5347313" cy="3188393"/>
          </a:xfrm>
          <a:prstGeom prst="rect">
            <a:avLst/>
          </a:prstGeom>
        </p:spPr>
      </p:pic>
      <p:pic>
        <p:nvPicPr>
          <p:cNvPr id="7" name="圖片 6" descr="一張含有 文字, 行, 繪圖, 圖表 的圖片&#10;&#10;AI 產生的內容可能不正確。">
            <a:extLst>
              <a:ext uri="{FF2B5EF4-FFF2-40B4-BE49-F238E27FC236}">
                <a16:creationId xmlns:a16="http://schemas.microsoft.com/office/drawing/2014/main" id="{0140D764-C122-2A9D-ED93-DC27F4619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34" y="3669607"/>
            <a:ext cx="5347313" cy="3188393"/>
          </a:xfrm>
          <a:prstGeom prst="rect">
            <a:avLst/>
          </a:prstGeom>
        </p:spPr>
      </p:pic>
      <p:pic>
        <p:nvPicPr>
          <p:cNvPr id="11" name="圖片 10" descr="一張含有 文字, 行, 圖表, 繪圖 的圖片&#10;&#10;AI 產生的內容可能不正確。">
            <a:extLst>
              <a:ext uri="{FF2B5EF4-FFF2-40B4-BE49-F238E27FC236}">
                <a16:creationId xmlns:a16="http://schemas.microsoft.com/office/drawing/2014/main" id="{81C111D0-D6F9-EB41-4949-8779FFBA0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5908" y="336226"/>
            <a:ext cx="5320293" cy="3188393"/>
          </a:xfrm>
          <a:prstGeom prst="rect">
            <a:avLst/>
          </a:prstGeom>
        </p:spPr>
      </p:pic>
      <p:pic>
        <p:nvPicPr>
          <p:cNvPr id="15" name="圖片 14" descr="一張含有 文字, 圖表, 行, 繪圖 的圖片&#10;&#10;AI 產生的內容可能不正確。">
            <a:extLst>
              <a:ext uri="{FF2B5EF4-FFF2-40B4-BE49-F238E27FC236}">
                <a16:creationId xmlns:a16="http://schemas.microsoft.com/office/drawing/2014/main" id="{70E13C40-FDD9-48FF-944B-1BAA0AE2DD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1275" y="3578247"/>
            <a:ext cx="4116713" cy="3074507"/>
          </a:xfrm>
          <a:prstGeom prst="rect">
            <a:avLst/>
          </a:prstGeom>
        </p:spPr>
      </p:pic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1FADA0A-E429-C53D-DBA2-700B37FDE233}"/>
              </a:ext>
            </a:extLst>
          </p:cNvPr>
          <p:cNvSpPr/>
          <p:nvPr/>
        </p:nvSpPr>
        <p:spPr>
          <a:xfrm>
            <a:off x="6991351" y="1143989"/>
            <a:ext cx="3524249" cy="138966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初生與嬰兒死亡率</a:t>
            </a:r>
            <a:r>
              <a:rPr lang="en-US" altLang="zh-CN" dirty="0"/>
              <a:t>, </a:t>
            </a:r>
            <a:r>
              <a:rPr lang="zh-CN" altLang="en-US" dirty="0"/>
              <a:t>是增加的。</a:t>
            </a:r>
            <a:endParaRPr lang="en-US" altLang="zh-CN" dirty="0"/>
          </a:p>
          <a:p>
            <a:pPr algn="ctr"/>
            <a:r>
              <a:rPr lang="zh-CN" altLang="en-US" dirty="0"/>
              <a:t>但是</a:t>
            </a:r>
            <a:r>
              <a:rPr lang="en-US" altLang="zh-CN" dirty="0"/>
              <a:t>, </a:t>
            </a:r>
            <a:r>
              <a:rPr lang="zh-CN" altLang="en-US" dirty="0"/>
              <a:t>最終壽命， 這</a:t>
            </a:r>
            <a:r>
              <a:rPr lang="en-US" altLang="zh-CN" dirty="0"/>
              <a:t>10</a:t>
            </a:r>
            <a:r>
              <a:rPr lang="zh-CN" altLang="en-US" dirty="0"/>
              <a:t>年，</a:t>
            </a:r>
            <a:endParaRPr lang="en-US" altLang="zh-CN" dirty="0"/>
          </a:p>
          <a:p>
            <a:pPr algn="ctr"/>
            <a:r>
              <a:rPr lang="zh-CN" altLang="en-US" dirty="0"/>
              <a:t>幾乎沒有變化。（</a:t>
            </a:r>
            <a:r>
              <a:rPr lang="en-US" altLang="zh-CN" dirty="0"/>
              <a:t>80.0 ~ 80.2</a:t>
            </a:r>
            <a:r>
              <a:rPr lang="zh-CN" altLang="en-US" dirty="0"/>
              <a:t>）</a:t>
            </a:r>
            <a:endParaRPr lang="en-US" altLang="zh-CN" dirty="0"/>
          </a:p>
          <a:p>
            <a:pPr algn="ctr"/>
            <a:r>
              <a:rPr lang="zh-CN" altLang="en-US" dirty="0"/>
              <a:t>（</a:t>
            </a:r>
            <a:r>
              <a:rPr lang="en-US" altLang="zh-CN" dirty="0"/>
              <a:t>2020 </a:t>
            </a:r>
            <a:r>
              <a:rPr lang="zh-CN" altLang="en-US" dirty="0"/>
              <a:t>年，</a:t>
            </a:r>
            <a:r>
              <a:rPr lang="en-US" altLang="zh-CN" dirty="0"/>
              <a:t>81.3</a:t>
            </a:r>
            <a:r>
              <a:rPr lang="zh-CN" altLang="en-US" dirty="0"/>
              <a:t>）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995202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文字方塊 24">
            <a:extLst>
              <a:ext uri="{FF2B5EF4-FFF2-40B4-BE49-F238E27FC236}">
                <a16:creationId xmlns:a16="http://schemas.microsoft.com/office/drawing/2014/main" id="{12B492B1-AAD4-1E84-E47C-C9F48F6CBFF9}"/>
              </a:ext>
            </a:extLst>
          </p:cNvPr>
          <p:cNvSpPr txBox="1"/>
          <p:nvPr/>
        </p:nvSpPr>
        <p:spPr>
          <a:xfrm>
            <a:off x="566739" y="4571173"/>
            <a:ext cx="1134903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i="0" dirty="0">
                <a:solidFill>
                  <a:srgbClr val="1F1F1F"/>
                </a:solidFill>
                <a:effectLst/>
                <a:latin typeface="ElsevierGulliver"/>
              </a:rPr>
              <a:t>Result</a:t>
            </a:r>
            <a:r>
              <a:rPr lang="zh-CN" altLang="en-US" b="1" i="0" dirty="0">
                <a:solidFill>
                  <a:srgbClr val="1F1F1F"/>
                </a:solidFill>
                <a:effectLst/>
                <a:latin typeface="ElsevierGulliver"/>
              </a:rPr>
              <a:t>：</a:t>
            </a:r>
            <a:endParaRPr lang="en-US" altLang="zh-CN" b="1" i="0" dirty="0">
              <a:solidFill>
                <a:srgbClr val="1F1F1F"/>
              </a:solidFill>
              <a:effectLst/>
              <a:latin typeface="ElsevierGulliver"/>
            </a:endParaRPr>
          </a:p>
          <a:p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The lifetime cost-effectiveness ratios of ventilator-dependent comatose patients, dialysis, 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2" tooltip="Learn more about spinal cord injury from ScienceDirect's AI-generated Topic Pages"/>
              </a:rPr>
              <a:t>spinal cord injury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, </a:t>
            </a:r>
          </a:p>
          <a:p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3" tooltip="Learn more about major trauma from ScienceDirect's AI-generated Topic Pages"/>
              </a:rPr>
              <a:t>major trauma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, and cancers were US$ 96,800, 16,200–20,000, 5500–5,900, 3400–3,600, and 2900–11,900 per QALY or LY, respectively. The successful prevention of lung, liver, oral, esophagus, stomach, nasopharynx, or 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4" tooltip="Learn more about ovary cancer from ScienceDirect's AI-generated Topic Pages"/>
              </a:rPr>
              <a:t>ovary cancer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 would potentially save US$ 28,000–97,000 and &gt; 10 QALYs; whereas those for end-stage kidney disease, stroke, spinal injury, or major trauma would be US$ 55,000–300,000 and 10–14 QALYs. Loss-of-QALE and loss-of-LE were less confounded indicators for comparing the lifetime health benefits of different technologies estimated from real-world data.</a:t>
            </a:r>
            <a:endParaRPr lang="zh-TW" altLang="en-US" sz="1600" dirty="0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8009B294-8614-7673-8CE3-AF9D16BFB2FD}"/>
              </a:ext>
            </a:extLst>
          </p:cNvPr>
          <p:cNvSpPr txBox="1"/>
          <p:nvPr/>
        </p:nvSpPr>
        <p:spPr>
          <a:xfrm>
            <a:off x="566738" y="3085497"/>
            <a:ext cx="11349037" cy="14491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250"/>
              </a:lnSpc>
              <a:spcBef>
                <a:spcPts val="1800"/>
              </a:spcBef>
              <a:spcAft>
                <a:spcPts val="600"/>
              </a:spcAft>
              <a:buNone/>
            </a:pPr>
            <a:r>
              <a:rPr lang="en-US" altLang="zh-TW" b="1" i="0" dirty="0">
                <a:solidFill>
                  <a:srgbClr val="1F1F1F"/>
                </a:solidFill>
                <a:effectLst/>
                <a:latin typeface="ElsevierGulliver"/>
              </a:rPr>
              <a:t>Background/purpose</a:t>
            </a:r>
          </a:p>
          <a:p>
            <a:pPr algn="l">
              <a:spcAft>
                <a:spcPts val="1200"/>
              </a:spcAft>
              <a:buNone/>
            </a:pP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Curative technologies improve patient's survival and/or 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5" tooltip="Learn more about quality of life from ScienceDirect's AI-generated Topic Pages"/>
              </a:rPr>
              <a:t>quality of life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 but increase financial burdens. Effective prevention benefits all three. We summarize estimation methods and provide examples of how much money is spent per quality-adjusted life year (QALY) or life year (LY) on treating a 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  <a:hlinkClick r:id="rId6" tooltip="Learn more about catastrophic illness from ScienceDirect's AI-generated Topic Pages"/>
              </a:rPr>
              <a:t>catastrophic illness</a:t>
            </a:r>
            <a:r>
              <a:rPr lang="en-US" altLang="zh-TW" sz="1600" b="0" i="0" dirty="0">
                <a:solidFill>
                  <a:srgbClr val="1F1F1F"/>
                </a:solidFill>
                <a:effectLst/>
                <a:latin typeface="ElsevierGulliver"/>
              </a:rPr>
              <a:t> under a lifetime horizon and how many QALYs/LYs and lifetime medical costs (LMC) could be potentially saved by prevention.</a:t>
            </a: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B544B9D2-96F2-EB79-B338-5C24E7F4CB72}"/>
              </a:ext>
            </a:extLst>
          </p:cNvPr>
          <p:cNvSpPr txBox="1"/>
          <p:nvPr/>
        </p:nvSpPr>
        <p:spPr>
          <a:xfrm>
            <a:off x="566738" y="1679328"/>
            <a:ext cx="726426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TW" sz="2000" b="1" i="0" u="none" strike="noStrike" baseline="0" dirty="0">
                <a:latin typeface="CharisSIL"/>
              </a:rPr>
              <a:t>Estimating Taiwan</a:t>
            </a:r>
            <a:r>
              <a:rPr lang="en-US" altLang="zh-TW" sz="2000" b="1" i="0" u="none" strike="noStrike" baseline="0" dirty="0">
                <a:latin typeface="STIX-Regular"/>
              </a:rPr>
              <a:t>’</a:t>
            </a:r>
            <a:r>
              <a:rPr lang="en-US" altLang="zh-TW" sz="2000" b="1" i="0" u="none" strike="noStrike" baseline="0" dirty="0">
                <a:latin typeface="CharisSIL"/>
              </a:rPr>
              <a:t>s QALY league table for catastrophic illnesses: </a:t>
            </a:r>
          </a:p>
          <a:p>
            <a:pPr algn="l"/>
            <a:r>
              <a:rPr lang="en-US" altLang="zh-TW" sz="2000" b="1" i="0" u="none" strike="noStrike" baseline="0" dirty="0">
                <a:latin typeface="CharisSIL"/>
              </a:rPr>
              <a:t>Providing real-world evidence to integrate prevention with treatment for resources allocation</a:t>
            </a:r>
            <a:endParaRPr lang="zh-TW" altLang="en-US" sz="2000" b="1" dirty="0"/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719CB7B3-9095-8A29-6D67-93EF53BCE89E}"/>
              </a:ext>
            </a:extLst>
          </p:cNvPr>
          <p:cNvGrpSpPr/>
          <p:nvPr/>
        </p:nvGrpSpPr>
        <p:grpSpPr>
          <a:xfrm>
            <a:off x="527270" y="375854"/>
            <a:ext cx="7303737" cy="1238843"/>
            <a:chOff x="979708" y="299654"/>
            <a:chExt cx="7303737" cy="1238843"/>
          </a:xfrm>
        </p:grpSpPr>
        <p:pic>
          <p:nvPicPr>
            <p:cNvPr id="17" name="圖片 16">
              <a:extLst>
                <a:ext uri="{FF2B5EF4-FFF2-40B4-BE49-F238E27FC236}">
                  <a16:creationId xmlns:a16="http://schemas.microsoft.com/office/drawing/2014/main" id="{95A64513-37B0-ADDE-6E8B-5B511C21080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79708" y="318938"/>
              <a:ext cx="1242426" cy="1219559"/>
            </a:xfrm>
            <a:prstGeom prst="rect">
              <a:avLst/>
            </a:prstGeom>
          </p:spPr>
        </p:pic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952861D0-74C1-0A0D-BE3F-A6E891E13412}"/>
                </a:ext>
              </a:extLst>
            </p:cNvPr>
            <p:cNvGrpSpPr/>
            <p:nvPr/>
          </p:nvGrpSpPr>
          <p:grpSpPr>
            <a:xfrm>
              <a:off x="2222134" y="433577"/>
              <a:ext cx="5083541" cy="980459"/>
              <a:chOff x="2222134" y="462141"/>
              <a:chExt cx="5083541" cy="980459"/>
            </a:xfrm>
          </p:grpSpPr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id="{F12789B0-BB65-68D6-9759-F33E504AF69C}"/>
                  </a:ext>
                </a:extLst>
              </p:cNvPr>
              <p:cNvSpPr txBox="1"/>
              <p:nvPr/>
            </p:nvSpPr>
            <p:spPr>
              <a:xfrm>
                <a:off x="2222134" y="462141"/>
                <a:ext cx="5083541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400" b="0" i="0" u="none" strike="noStrike" baseline="0" dirty="0">
                    <a:solidFill>
                      <a:srgbClr val="0C76A0"/>
                    </a:solidFill>
                    <a:latin typeface="CharisSIL"/>
                  </a:rPr>
                  <a:t>Journal of the Formosan Medical Association 123 (2024) S234–S241</a:t>
                </a:r>
                <a:endParaRPr lang="zh-TW" altLang="en-US" sz="4000" dirty="0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E02E29B7-DFF9-1BDA-15C9-C08E3783F382}"/>
                  </a:ext>
                </a:extLst>
              </p:cNvPr>
              <p:cNvSpPr txBox="1"/>
              <p:nvPr/>
            </p:nvSpPr>
            <p:spPr>
              <a:xfrm>
                <a:off x="2222134" y="756057"/>
                <a:ext cx="5083541" cy="384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2400"/>
                  </a:lnSpc>
                  <a:buNone/>
                </a:pPr>
                <a:r>
                  <a:rPr lang="en-US" altLang="zh-TW" b="0" i="0" u="none" strike="noStrike" dirty="0">
                    <a:solidFill>
                      <a:srgbClr val="1F1F1F"/>
                    </a:solidFill>
                    <a:effectLst/>
                    <a:latin typeface="ElsevierSans"/>
                    <a:hlinkClick r:id="rId8" tooltip="Go to Journal of the Formosan Medical Association on ScienceDirect"/>
                  </a:rPr>
                  <a:t>Journal of the Formosan Medical Association</a:t>
                </a:r>
                <a:endParaRPr lang="en-US" altLang="zh-TW" b="0" i="0" dirty="0">
                  <a:solidFill>
                    <a:srgbClr val="1F1F1F"/>
                  </a:solidFill>
                  <a:effectLst/>
                  <a:latin typeface="ElsevierSans"/>
                </a:endParaRPr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32A61637-61D4-AA3F-C516-3A074D25B689}"/>
                  </a:ext>
                </a:extLst>
              </p:cNvPr>
              <p:cNvSpPr txBox="1"/>
              <p:nvPr/>
            </p:nvSpPr>
            <p:spPr>
              <a:xfrm>
                <a:off x="2262187" y="1134823"/>
                <a:ext cx="504348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TW" sz="1400" b="0" i="0" u="none" strike="noStrike" dirty="0">
                    <a:solidFill>
                      <a:srgbClr val="0272B1"/>
                    </a:solidFill>
                    <a:effectLst/>
                    <a:latin typeface="ElsevierSans"/>
                    <a:hlinkClick r:id="rId9" tooltip="Go to table of contents for this volume/issue"/>
                  </a:rPr>
                  <a:t>Volume 123, Supplement 3</a:t>
                </a:r>
                <a:r>
                  <a:rPr lang="en-US" altLang="zh-TW" sz="1400" b="0" i="0" dirty="0">
                    <a:solidFill>
                      <a:srgbClr val="1F1F1F"/>
                    </a:solidFill>
                    <a:effectLst/>
                    <a:latin typeface="ElsevierSans"/>
                  </a:rPr>
                  <a:t>, </a:t>
                </a:r>
                <a:r>
                  <a:rPr lang="en-US" altLang="zh-TW" sz="1400" b="0" i="0" u="sng" dirty="0">
                    <a:solidFill>
                      <a:srgbClr val="FF0000"/>
                    </a:solidFill>
                    <a:effectLst/>
                    <a:latin typeface="ElsevierSans"/>
                  </a:rPr>
                  <a:t>November 2024</a:t>
                </a:r>
                <a:r>
                  <a:rPr lang="en-US" altLang="zh-TW" sz="1400" b="0" i="0" dirty="0">
                    <a:solidFill>
                      <a:srgbClr val="1F1F1F"/>
                    </a:solidFill>
                    <a:effectLst/>
                    <a:latin typeface="ElsevierSans"/>
                  </a:rPr>
                  <a:t>, Pages S234-S241</a:t>
                </a:r>
                <a:endParaRPr lang="zh-TW" altLang="en-US" sz="1400" dirty="0"/>
              </a:p>
            </p:txBody>
          </p:sp>
        </p:grpSp>
        <p:pic>
          <p:nvPicPr>
            <p:cNvPr id="15" name="圖片 14">
              <a:extLst>
                <a:ext uri="{FF2B5EF4-FFF2-40B4-BE49-F238E27FC236}">
                  <a16:creationId xmlns:a16="http://schemas.microsoft.com/office/drawing/2014/main" id="{6E5379E7-B7B0-DAF9-27D7-AF6524CB0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345728" y="299654"/>
              <a:ext cx="937717" cy="1229020"/>
            </a:xfrm>
            <a:prstGeom prst="rect">
              <a:avLst/>
            </a:prstGeom>
          </p:spPr>
        </p:pic>
      </p:grp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3B1E57BB-4ABB-A9A2-1E8D-BC40BF9DA08A}"/>
              </a:ext>
            </a:extLst>
          </p:cNvPr>
          <p:cNvSpPr txBox="1"/>
          <p:nvPr/>
        </p:nvSpPr>
        <p:spPr>
          <a:xfrm>
            <a:off x="8178134" y="1744206"/>
            <a:ext cx="370522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how much money is spent per quality-adjusted life year (QALY) or life year (LY) </a:t>
            </a:r>
            <a:r>
              <a:rPr lang="en-US" altLang="zh-TW" sz="1400" b="1" i="0" u="sng" dirty="0">
                <a:solidFill>
                  <a:srgbClr val="FF0000"/>
                </a:solidFill>
                <a:effectLst/>
                <a:latin typeface="ElsevierGulliver"/>
              </a:rPr>
              <a:t>on treating </a:t>
            </a:r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a </a:t>
            </a:r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  <a:hlinkClick r:id="rId6" tooltip="Learn more about catastrophic illness from ScienceDirect's AI-generated Topic Pages"/>
              </a:rPr>
              <a:t>catastrophic illness</a:t>
            </a:r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 under a lifetime horizon</a:t>
            </a:r>
            <a:r>
              <a:rPr lang="en-US" altLang="zh-TW" sz="1400" dirty="0">
                <a:solidFill>
                  <a:srgbClr val="1F1F1F"/>
                </a:solidFill>
                <a:latin typeface="ElsevierGulliver"/>
              </a:rPr>
              <a:t>.</a:t>
            </a:r>
            <a:endParaRPr lang="zh-TW" altLang="en-US" sz="1400" dirty="0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5BE7B34-279F-630D-5FEA-7EE39843BB79}"/>
              </a:ext>
            </a:extLst>
          </p:cNvPr>
          <p:cNvSpPr txBox="1"/>
          <p:nvPr/>
        </p:nvSpPr>
        <p:spPr>
          <a:xfrm>
            <a:off x="8178134" y="2524726"/>
            <a:ext cx="370522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how many QALYs/LYs and lifetime medical costs (LMC) could be potentially saved </a:t>
            </a:r>
            <a:r>
              <a:rPr lang="en-US" altLang="zh-TW" sz="1400" b="1" i="0" u="sng" dirty="0">
                <a:solidFill>
                  <a:srgbClr val="0000FF"/>
                </a:solidFill>
                <a:effectLst/>
                <a:latin typeface="ElsevierGulliver"/>
              </a:rPr>
              <a:t>by prevention</a:t>
            </a:r>
            <a:r>
              <a:rPr lang="en-US" altLang="zh-TW" sz="1400" b="0" i="0" dirty="0">
                <a:solidFill>
                  <a:srgbClr val="1F1F1F"/>
                </a:solidFill>
                <a:effectLst/>
                <a:latin typeface="ElsevierGulliver"/>
              </a:rPr>
              <a:t>.</a:t>
            </a:r>
            <a:endParaRPr lang="zh-TW" altLang="en-US" sz="1400" dirty="0"/>
          </a:p>
        </p:txBody>
      </p:sp>
      <p:graphicFrame>
        <p:nvGraphicFramePr>
          <p:cNvPr id="35" name="物件 34">
            <a:extLst>
              <a:ext uri="{FF2B5EF4-FFF2-40B4-BE49-F238E27FC236}">
                <a16:creationId xmlns:a16="http://schemas.microsoft.com/office/drawing/2014/main" id="{73A2BB1F-AFA6-EC3C-C248-1CE015AC058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121542"/>
              </p:ext>
            </p:extLst>
          </p:nvPr>
        </p:nvGraphicFramePr>
        <p:xfrm>
          <a:off x="9444962" y="949875"/>
          <a:ext cx="9144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Acrobat Document" showAsIcon="1" r:id="rId11" imgW="914400" imgH="752396" progId="Acrobat.Document.DC">
                  <p:embed/>
                </p:oleObj>
              </mc:Choice>
              <mc:Fallback>
                <p:oleObj name="Acrobat Document" showAsIcon="1" r:id="rId11" imgW="914400" imgH="752396" progId="Acrobat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44962" y="949875"/>
                        <a:ext cx="914400" cy="7524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8" name="矩形: 圓角 37">
            <a:extLst>
              <a:ext uri="{FF2B5EF4-FFF2-40B4-BE49-F238E27FC236}">
                <a16:creationId xmlns:a16="http://schemas.microsoft.com/office/drawing/2014/main" id="{3C49CBB8-2D25-3AD0-6931-168CD38AFC60}"/>
              </a:ext>
            </a:extLst>
          </p:cNvPr>
          <p:cNvSpPr/>
          <p:nvPr/>
        </p:nvSpPr>
        <p:spPr>
          <a:xfrm>
            <a:off x="8423405" y="218879"/>
            <a:ext cx="3206620" cy="584814"/>
          </a:xfrm>
          <a:prstGeom prst="roundRect">
            <a:avLst>
              <a:gd name="adj" fmla="val 48627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老化與壽命的差異</a:t>
            </a:r>
            <a:endParaRPr lang="zh-TW" altLang="en-US" sz="24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4692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1F9362DC-FA68-E692-3CDC-B75E868C2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7301" y="358124"/>
            <a:ext cx="4322997" cy="2698246"/>
          </a:xfrm>
          <a:prstGeom prst="rect">
            <a:avLst/>
          </a:prstGeom>
        </p:spPr>
      </p:pic>
      <p:sp>
        <p:nvSpPr>
          <p:cNvPr id="28" name="矩形: 圓角 27">
            <a:extLst>
              <a:ext uri="{FF2B5EF4-FFF2-40B4-BE49-F238E27FC236}">
                <a16:creationId xmlns:a16="http://schemas.microsoft.com/office/drawing/2014/main" id="{BD727842-F486-B522-8D37-6700B5E18F92}"/>
              </a:ext>
            </a:extLst>
          </p:cNvPr>
          <p:cNvSpPr/>
          <p:nvPr/>
        </p:nvSpPr>
        <p:spPr>
          <a:xfrm>
            <a:off x="266698" y="492247"/>
            <a:ext cx="7305677" cy="2430001"/>
          </a:xfrm>
          <a:prstGeom prst="roundRect">
            <a:avLst>
              <a:gd name="adj" fmla="val 6263"/>
            </a:avLst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buNone/>
            </a:pP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分析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種嚴重疾病或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狀況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，每多延續一年（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QALY/LY*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增加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年）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所需的美金成本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呼吸器維</a:t>
            </a:r>
            <a:r>
              <a:rPr lang="zh-CN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生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ventilator-dependent comatose patients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96,800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洗腎患者（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dialysis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16,200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20,000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脊髓損傷患者（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spinal cord injury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5,500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5,900 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重大創傷患者（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major trauma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3,400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3,600 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癌症患者（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cancers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：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				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2,900 </a:t>
            </a:r>
            <a:r>
              <a:rPr lang="zh-TW" altLang="en-US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b="1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11,900 </a:t>
            </a:r>
            <a:endParaRPr lang="zh-TW" altLang="en-US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endParaRPr lang="en-US" altLang="zh-TW" sz="1600" b="1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*QALY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（品質調整生命年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Quality-Adjusted Life Year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*LY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（生命年</a:t>
            </a: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, Life Year</a:t>
            </a:r>
            <a:r>
              <a:rPr lang="zh-TW" altLang="en-US" sz="14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31" name="矩形: 圓角 30">
            <a:extLst>
              <a:ext uri="{FF2B5EF4-FFF2-40B4-BE49-F238E27FC236}">
                <a16:creationId xmlns:a16="http://schemas.microsoft.com/office/drawing/2014/main" id="{7350F755-0A3B-C106-D366-3D3603930E9B}"/>
              </a:ext>
            </a:extLst>
          </p:cNvPr>
          <p:cNvSpPr/>
          <p:nvPr/>
        </p:nvSpPr>
        <p:spPr>
          <a:xfrm>
            <a:off x="266698" y="2999929"/>
            <a:ext cx="5414965" cy="2676203"/>
          </a:xfrm>
          <a:prstGeom prst="roundRect">
            <a:avLst>
              <a:gd name="adj" fmla="val 5113"/>
            </a:avLst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成功預防以下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7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個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癌症：</a:t>
            </a:r>
            <a:b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</a:b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肺癌（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lung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肝癌（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liver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口腔癌（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oral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食道癌（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esophagus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胃癌（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stomach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）、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鼻咽癌（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nasopharynx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或 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卵巢癌（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ovary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），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可以省下約 28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到 97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k</a:t>
            </a:r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美元的終生成本（經濟效益），</a:t>
            </a:r>
          </a:p>
          <a:p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同時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壽命</a:t>
            </a:r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增加超過 10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</a:t>
            </a:r>
            <a:r>
              <a:rPr lang="zh-TW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2A3C50C8-D179-6BF6-F182-9E07486EE56B}"/>
              </a:ext>
            </a:extLst>
          </p:cNvPr>
          <p:cNvSpPr/>
          <p:nvPr/>
        </p:nvSpPr>
        <p:spPr>
          <a:xfrm>
            <a:off x="266698" y="5753813"/>
            <a:ext cx="5453065" cy="823744"/>
          </a:xfrm>
          <a:prstGeom prst="roundRect">
            <a:avLst>
              <a:gd name="adj" fmla="val 16945"/>
            </a:avLst>
          </a:prstGeom>
          <a:solidFill>
            <a:schemeClr val="bg1">
              <a:lumMod val="85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對於末期腎病、中風、脊髓損傷或重大創傷等疾病，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需要花費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55k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至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300k </a:t>
            </a:r>
            <a:r>
              <a:rPr lang="zh-TW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美元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，</a:t>
            </a:r>
            <a:endParaRPr lang="zh-TW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壽命得以延長約 </a:t>
            </a:r>
            <a:r>
              <a:rPr lang="en-US" altLang="zh-TW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10–14 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年。</a:t>
            </a:r>
            <a:endParaRPr lang="en-US" altLang="zh-TW" sz="1600" dirty="0">
              <a:solidFill>
                <a:schemeClr val="tx1"/>
              </a:solidFill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111C1BE0-675D-E0FB-F143-49440A67E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663" y="3056371"/>
            <a:ext cx="5719712" cy="380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5561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 descr="一張含有 文字, 文件, 紙張, 黑與白 的圖片&#10;&#10;AI 產生的內容可能不正確。">
            <a:extLst>
              <a:ext uri="{FF2B5EF4-FFF2-40B4-BE49-F238E27FC236}">
                <a16:creationId xmlns:a16="http://schemas.microsoft.com/office/drawing/2014/main" id="{C60E3C89-BF8E-B996-DE33-14FA4EE074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12" y="-3908"/>
            <a:ext cx="4847610" cy="6858000"/>
          </a:xfrm>
          <a:prstGeom prst="rect">
            <a:avLst/>
          </a:prstGeom>
        </p:spPr>
      </p:pic>
      <p:pic>
        <p:nvPicPr>
          <p:cNvPr id="5" name="圖片 4" descr="一張含有 文字, 筆跡, 文件 的圖片&#10;&#10;AI 產生的內容可能不正確。">
            <a:extLst>
              <a:ext uri="{FF2B5EF4-FFF2-40B4-BE49-F238E27FC236}">
                <a16:creationId xmlns:a16="http://schemas.microsoft.com/office/drawing/2014/main" id="{C6F72032-A683-AE1E-1EDA-62CCBEC356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041" y="0"/>
            <a:ext cx="4850376" cy="6858000"/>
          </a:xfrm>
          <a:prstGeom prst="rect">
            <a:avLst/>
          </a:prstGeom>
        </p:spPr>
      </p:pic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156264CD-C331-F386-C848-AB3084F77824}"/>
              </a:ext>
            </a:extLst>
          </p:cNvPr>
          <p:cNvCxnSpPr/>
          <p:nvPr/>
        </p:nvCxnSpPr>
        <p:spPr>
          <a:xfrm>
            <a:off x="5392615" y="-70338"/>
            <a:ext cx="0" cy="699086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D2F8ABA2-E004-1394-9640-F0DE7AE3E9FE}"/>
              </a:ext>
            </a:extLst>
          </p:cNvPr>
          <p:cNvSpPr/>
          <p:nvPr/>
        </p:nvSpPr>
        <p:spPr>
          <a:xfrm>
            <a:off x="957263" y="3357563"/>
            <a:ext cx="2824162" cy="1090612"/>
          </a:xfrm>
          <a:prstGeom prst="roundRect">
            <a:avLst>
              <a:gd name="adj" fmla="val 22344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奧創：「生存年金」</a:t>
            </a:r>
            <a:endParaRPr lang="en-US" altLang="zh-CN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algn="ctr"/>
            <a:r>
              <a:rPr lang="zh-CN" altLang="en-US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賭你長壽的人</a:t>
            </a:r>
            <a:r>
              <a:rPr lang="en-US" altLang="zh-CN" sz="2000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zh-TW" altLang="en-US" sz="2000" dirty="0">
              <a:latin typeface="Times New Roman" panose="02020603050405020304" pitchFamily="18" charset="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484022B5-8A27-C5F3-0EC9-6526BE700A8F}"/>
              </a:ext>
            </a:extLst>
          </p:cNvPr>
          <p:cNvSpPr/>
          <p:nvPr/>
        </p:nvSpPr>
        <p:spPr>
          <a:xfrm>
            <a:off x="8385382" y="2433638"/>
            <a:ext cx="253793" cy="738187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8486F370-2B6A-227F-40B4-AF78B47E20C0}"/>
              </a:ext>
            </a:extLst>
          </p:cNvPr>
          <p:cNvSpPr/>
          <p:nvPr/>
        </p:nvSpPr>
        <p:spPr>
          <a:xfrm>
            <a:off x="6427995" y="3171825"/>
            <a:ext cx="253793" cy="1019175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89803FE-89FD-2646-6C33-F50EF8255DC7}"/>
              </a:ext>
            </a:extLst>
          </p:cNvPr>
          <p:cNvSpPr/>
          <p:nvPr/>
        </p:nvSpPr>
        <p:spPr>
          <a:xfrm>
            <a:off x="4078750" y="3124201"/>
            <a:ext cx="253793" cy="304800"/>
          </a:xfrm>
          <a:prstGeom prst="roundRect">
            <a:avLst>
              <a:gd name="adj" fmla="val 29135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921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429</TotalTime>
  <Words>1499</Words>
  <Application>Microsoft Office PowerPoint</Application>
  <PresentationFormat>寬螢幕</PresentationFormat>
  <Paragraphs>341</Paragraphs>
  <Slides>20</Slides>
  <Notes>0</Notes>
  <HiddenSlides>0</HiddenSlides>
  <MMClips>0</MMClips>
  <ScaleCrop>false</ScaleCrop>
  <HeadingPairs>
    <vt:vector size="8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20</vt:i4>
      </vt:variant>
    </vt:vector>
  </HeadingPairs>
  <TitlesOfParts>
    <vt:vector size="31" baseType="lpstr">
      <vt:lpstr>CharisSIL</vt:lpstr>
      <vt:lpstr>ElsevierGulliver</vt:lpstr>
      <vt:lpstr>ElsevierSans</vt:lpstr>
      <vt:lpstr>STIX-Regular</vt:lpstr>
      <vt:lpstr>Aptos</vt:lpstr>
      <vt:lpstr>Aptos Display</vt:lpstr>
      <vt:lpstr>Arial</vt:lpstr>
      <vt:lpstr>Lato</vt:lpstr>
      <vt:lpstr>Times New Roman</vt:lpstr>
      <vt:lpstr>Office 佈景主題</vt:lpstr>
      <vt:lpstr>Adobe Acrobat Document</vt:lpstr>
      <vt:lpstr>第三章 整個夏日之後-老化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林建和 Lawrence</dc:creator>
  <cp:lastModifiedBy>林建和 Lawrence</cp:lastModifiedBy>
  <cp:revision>16</cp:revision>
  <dcterms:created xsi:type="dcterms:W3CDTF">2025-10-21T02:02:18Z</dcterms:created>
  <dcterms:modified xsi:type="dcterms:W3CDTF">2025-10-21T09:11:56Z</dcterms:modified>
</cp:coreProperties>
</file>